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sldIdLst>
    <p:sldId id="256" r:id="rId5"/>
    <p:sldId id="257" r:id="rId6"/>
    <p:sldId id="258" r:id="rId7"/>
    <p:sldId id="267" r:id="rId8"/>
    <p:sldId id="268" r:id="rId9"/>
    <p:sldId id="269" r:id="rId10"/>
    <p:sldId id="270" r:id="rId11"/>
    <p:sldId id="266" r:id="rId12"/>
    <p:sldId id="259" r:id="rId13"/>
    <p:sldId id="271" r:id="rId14"/>
    <p:sldId id="273" r:id="rId15"/>
    <p:sldId id="274" r:id="rId16"/>
    <p:sldId id="262" r:id="rId17"/>
    <p:sldId id="275" r:id="rId18"/>
    <p:sldId id="276" r:id="rId19"/>
    <p:sldId id="277" r:id="rId20"/>
    <p:sldId id="261" r:id="rId21"/>
    <p:sldId id="265" r:id="rId22"/>
    <p:sldId id="264" r:id="rId23"/>
    <p:sldId id="272" r:id="rId24"/>
    <p:sldId id="278" r:id="rId25"/>
    <p:sldId id="279" r:id="rId26"/>
  </p:sldIdLst>
  <p:sldSz cx="12192000" cy="6858000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A0F923-921C-4774-B0AD-BF44009ACCF2}" v="2690" dt="2025-09-17T16:03:09.1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64" y="4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A1A56-E13C-4647-BC61-122ECDDDB0B2}" type="datetimeFigureOut">
              <a:rPr lang="en-CA" smtClean="0"/>
              <a:t>2025-09-17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AE5B2-399C-47FA-8A60-B280977EF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53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92824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45509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4768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8777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5113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7991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8376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676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6992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8776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9766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AE5B2-399C-47FA-8A60-B280977EF243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6279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05B00B0-FADD-4618-860B-97C90B7C8022}" type="datetimeFigureOut">
              <a:rPr lang="en-US" smtClean="0"/>
              <a:pPr/>
              <a:t>9/17/2025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209FC4B-D743-41BF-A37D-30706251AA3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cmath.ca/" TargetMode="External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hyperlink" Target="http://www.bcmath.ca/" TargetMode="External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6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7.bin"/><Relationship Id="rId26" Type="http://schemas.openxmlformats.org/officeDocument/2006/relationships/oleObject" Target="../embeddings/oleObject61.bin"/><Relationship Id="rId39" Type="http://schemas.openxmlformats.org/officeDocument/2006/relationships/image" Target="../media/image68.wmf"/><Relationship Id="rId21" Type="http://schemas.openxmlformats.org/officeDocument/2006/relationships/image" Target="../media/image59.wmf"/><Relationship Id="rId34" Type="http://schemas.openxmlformats.org/officeDocument/2006/relationships/oleObject" Target="../embeddings/oleObject65.bin"/><Relationship Id="rId42" Type="http://schemas.openxmlformats.org/officeDocument/2006/relationships/oleObject" Target="../embeddings/oleObject69.bin"/><Relationship Id="rId47" Type="http://schemas.openxmlformats.org/officeDocument/2006/relationships/image" Target="../media/image72.wmf"/><Relationship Id="rId50" Type="http://schemas.openxmlformats.org/officeDocument/2006/relationships/oleObject" Target="../embeddings/oleObject73.bin"/><Relationship Id="rId7" Type="http://schemas.openxmlformats.org/officeDocument/2006/relationships/image" Target="../media/image52.wmf"/><Relationship Id="rId2" Type="http://schemas.openxmlformats.org/officeDocument/2006/relationships/oleObject" Target="../embeddings/oleObject49.bin"/><Relationship Id="rId16" Type="http://schemas.openxmlformats.org/officeDocument/2006/relationships/oleObject" Target="../embeddings/oleObject56.bin"/><Relationship Id="rId29" Type="http://schemas.openxmlformats.org/officeDocument/2006/relationships/image" Target="../media/image63.wmf"/><Relationship Id="rId11" Type="http://schemas.openxmlformats.org/officeDocument/2006/relationships/image" Target="../media/image54.wmf"/><Relationship Id="rId24" Type="http://schemas.openxmlformats.org/officeDocument/2006/relationships/oleObject" Target="../embeddings/oleObject60.bin"/><Relationship Id="rId32" Type="http://schemas.openxmlformats.org/officeDocument/2006/relationships/oleObject" Target="../embeddings/oleObject64.bin"/><Relationship Id="rId37" Type="http://schemas.openxmlformats.org/officeDocument/2006/relationships/image" Target="../media/image67.wmf"/><Relationship Id="rId40" Type="http://schemas.openxmlformats.org/officeDocument/2006/relationships/oleObject" Target="../embeddings/oleObject68.bin"/><Relationship Id="rId45" Type="http://schemas.openxmlformats.org/officeDocument/2006/relationships/image" Target="../media/image71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23" Type="http://schemas.openxmlformats.org/officeDocument/2006/relationships/image" Target="../media/image60.wmf"/><Relationship Id="rId28" Type="http://schemas.openxmlformats.org/officeDocument/2006/relationships/oleObject" Target="../embeddings/oleObject62.bin"/><Relationship Id="rId36" Type="http://schemas.openxmlformats.org/officeDocument/2006/relationships/oleObject" Target="../embeddings/oleObject66.bin"/><Relationship Id="rId49" Type="http://schemas.openxmlformats.org/officeDocument/2006/relationships/image" Target="../media/image73.wmf"/><Relationship Id="rId10" Type="http://schemas.openxmlformats.org/officeDocument/2006/relationships/oleObject" Target="../embeddings/oleObject53.bin"/><Relationship Id="rId19" Type="http://schemas.openxmlformats.org/officeDocument/2006/relationships/image" Target="../media/image58.wmf"/><Relationship Id="rId31" Type="http://schemas.openxmlformats.org/officeDocument/2006/relationships/image" Target="../media/image64.wmf"/><Relationship Id="rId44" Type="http://schemas.openxmlformats.org/officeDocument/2006/relationships/oleObject" Target="../embeddings/oleObject70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Relationship Id="rId22" Type="http://schemas.openxmlformats.org/officeDocument/2006/relationships/oleObject" Target="../embeddings/oleObject59.bin"/><Relationship Id="rId27" Type="http://schemas.openxmlformats.org/officeDocument/2006/relationships/image" Target="../media/image62.wmf"/><Relationship Id="rId30" Type="http://schemas.openxmlformats.org/officeDocument/2006/relationships/oleObject" Target="../embeddings/oleObject63.bin"/><Relationship Id="rId35" Type="http://schemas.openxmlformats.org/officeDocument/2006/relationships/image" Target="../media/image66.wmf"/><Relationship Id="rId43" Type="http://schemas.openxmlformats.org/officeDocument/2006/relationships/image" Target="../media/image70.wmf"/><Relationship Id="rId48" Type="http://schemas.openxmlformats.org/officeDocument/2006/relationships/oleObject" Target="../embeddings/oleObject72.bin"/><Relationship Id="rId8" Type="http://schemas.openxmlformats.org/officeDocument/2006/relationships/oleObject" Target="../embeddings/oleObject52.bin"/><Relationship Id="rId51" Type="http://schemas.openxmlformats.org/officeDocument/2006/relationships/image" Target="../media/image74.wmf"/><Relationship Id="rId3" Type="http://schemas.openxmlformats.org/officeDocument/2006/relationships/image" Target="../media/image50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57.wmf"/><Relationship Id="rId25" Type="http://schemas.openxmlformats.org/officeDocument/2006/relationships/image" Target="../media/image61.wmf"/><Relationship Id="rId33" Type="http://schemas.openxmlformats.org/officeDocument/2006/relationships/image" Target="../media/image65.wmf"/><Relationship Id="rId38" Type="http://schemas.openxmlformats.org/officeDocument/2006/relationships/oleObject" Target="../embeddings/oleObject67.bin"/><Relationship Id="rId46" Type="http://schemas.openxmlformats.org/officeDocument/2006/relationships/oleObject" Target="../embeddings/oleObject71.bin"/><Relationship Id="rId20" Type="http://schemas.openxmlformats.org/officeDocument/2006/relationships/oleObject" Target="../embeddings/oleObject58.bin"/><Relationship Id="rId41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hyperlink" Target="http://www.bcmath.ca/" TargetMode="External"/><Relationship Id="rId12" Type="http://schemas.openxmlformats.org/officeDocument/2006/relationships/oleObject" Target="../embeddings/oleObject8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11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4" Type="http://schemas.openxmlformats.org/officeDocument/2006/relationships/image" Target="../media/image5.wmf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hyperlink" Target="http://www.bcmath.ca/" TargetMode="External"/><Relationship Id="rId12" Type="http://schemas.openxmlformats.org/officeDocument/2006/relationships/oleObject" Target="../embeddings/oleObject14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4" Type="http://schemas.openxmlformats.org/officeDocument/2006/relationships/image" Target="../media/image11.wmf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cmath.ca/" TargetMode="External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Lesson 5</a:t>
            </a:r>
            <a:br>
              <a:rPr lang="en-CA" dirty="0"/>
            </a:br>
            <a:r>
              <a:rPr lang="en-CA" dirty="0"/>
              <a:t>Division with Divisibility Rules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4364" y="93487"/>
            <a:ext cx="11639462" cy="3062764"/>
          </a:xfrm>
        </p:spPr>
        <p:txBody>
          <a:bodyPr/>
          <a:lstStyle/>
          <a:p>
            <a:r>
              <a:rPr lang="en-CA" dirty="0"/>
              <a:t>RULE for “8”:  Take the last </a:t>
            </a:r>
            <a:r>
              <a:rPr lang="en-CA" b="1" u="sng" dirty="0"/>
              <a:t>THREE</a:t>
            </a:r>
            <a:r>
              <a:rPr lang="en-CA" dirty="0"/>
              <a:t> digits of the number (HUNDREDS, TENS, and ONES digits).  If these three values create a three digit number that is divisible by 8, then the original number is also divisible by 8. </a:t>
            </a:r>
          </a:p>
          <a:p>
            <a:r>
              <a:rPr lang="en-CA" dirty="0" err="1"/>
              <a:t>ie</a:t>
            </a:r>
            <a:r>
              <a:rPr lang="en-CA" dirty="0"/>
              <a:t>:  Check if   5327128  is divisible by 8</a:t>
            </a:r>
          </a:p>
          <a:p>
            <a:pPr lvl="1"/>
            <a:endParaRPr lang="en-CA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875867"/>
              </p:ext>
            </p:extLst>
          </p:nvPr>
        </p:nvGraphicFramePr>
        <p:xfrm>
          <a:off x="250771" y="2131518"/>
          <a:ext cx="23590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1000" imgH="203040" progId="Equation.DSMT4">
                  <p:embed/>
                </p:oleObj>
              </mc:Choice>
              <mc:Fallback>
                <p:oleObj name="Equation" r:id="rId3" imgW="711000" imgH="20304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771" y="2131518"/>
                        <a:ext cx="2359025" cy="673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>
          <a:xfrm>
            <a:off x="1615968" y="2015029"/>
            <a:ext cx="1002444" cy="7646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2741913" y="2040239"/>
            <a:ext cx="70471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All the digits except that last THREE are ignored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5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16869C-58F4-A791-32CB-7942E494D54E}"/>
              </a:ext>
            </a:extLst>
          </p:cNvPr>
          <p:cNvSpPr txBox="1"/>
          <p:nvPr/>
        </p:nvSpPr>
        <p:spPr>
          <a:xfrm>
            <a:off x="2741913" y="2495705"/>
            <a:ext cx="71728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The last three digits create the number 128, </a:t>
            </a:r>
            <a:br>
              <a:rPr lang="en-CA" sz="2100" b="1" dirty="0">
                <a:solidFill>
                  <a:srgbClr val="FF0000"/>
                </a:solidFill>
              </a:rPr>
            </a:br>
            <a:r>
              <a:rPr lang="en-CA" sz="2100" b="1" dirty="0">
                <a:solidFill>
                  <a:srgbClr val="FF0000"/>
                </a:solidFill>
              </a:rPr>
              <a:t>which is divisible by 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141BB8-E75C-7D3F-CA84-E5A6F091A5AC}"/>
              </a:ext>
            </a:extLst>
          </p:cNvPr>
          <p:cNvSpPr txBox="1"/>
          <p:nvPr/>
        </p:nvSpPr>
        <p:spPr>
          <a:xfrm>
            <a:off x="2741913" y="3270677"/>
            <a:ext cx="642236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Which means 5327128 is also divisible by 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8F278E-E363-DD20-AB89-8F9B0E885EE8}"/>
              </a:ext>
            </a:extLst>
          </p:cNvPr>
          <p:cNvSpPr txBox="1"/>
          <p:nvPr/>
        </p:nvSpPr>
        <p:spPr>
          <a:xfrm>
            <a:off x="316057" y="3974851"/>
            <a:ext cx="98999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Q: Which of the following numbers are divisible by 8?</a:t>
            </a:r>
          </a:p>
          <a:p>
            <a:r>
              <a:rPr lang="en-US" sz="2300" dirty="0" err="1"/>
              <a:t>i</a:t>
            </a:r>
            <a:r>
              <a:rPr lang="en-US" sz="2300" dirty="0"/>
              <a:t>) 2,094,232 		ii)  3,259,014			iii) 2,414,324,320</a:t>
            </a:r>
          </a:p>
        </p:txBody>
      </p:sp>
    </p:spTree>
    <p:extLst>
      <p:ext uri="{BB962C8B-B14F-4D97-AF65-F5344CB8AC3E}">
        <p14:creationId xmlns:p14="http://schemas.microsoft.com/office/powerpoint/2010/main" val="296361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5" grpId="0"/>
      <p:bldP spid="7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8DC81-78E9-4FAC-6D04-3520938606A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7675" y="438150"/>
            <a:ext cx="99568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For what values of “A” will the number be divisible by 4?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4915A			ii) 49251AA  </a:t>
            </a:r>
          </a:p>
        </p:txBody>
      </p:sp>
    </p:spTree>
    <p:extLst>
      <p:ext uri="{BB962C8B-B14F-4D97-AF65-F5344CB8AC3E}">
        <p14:creationId xmlns:p14="http://schemas.microsoft.com/office/powerpoint/2010/main" val="1823060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F71CA-E662-BAB4-2BEA-DEEC638AAB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1925" y="390524"/>
            <a:ext cx="11458575" cy="6219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Q: Indicate if the statement is either TRUE of FALSE: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If a number is divisible by 4 then it MUST also be divisible by 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ii) If a number is divisible by 8 then it MUST also be divisible by 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iii) If two numbers are both divisible by 4, then the SUM is also divisible by 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iv) If two numbers are both NOT divisible by 4, then the SUM is also </a:t>
            </a:r>
            <a:br>
              <a:rPr lang="en-US" dirty="0"/>
            </a:br>
            <a:r>
              <a:rPr lang="en-US" dirty="0"/>
              <a:t>NOT divisible by 4</a:t>
            </a:r>
          </a:p>
        </p:txBody>
      </p:sp>
    </p:spTree>
    <p:extLst>
      <p:ext uri="{BB962C8B-B14F-4D97-AF65-F5344CB8AC3E}">
        <p14:creationId xmlns:p14="http://schemas.microsoft.com/office/powerpoint/2010/main" val="3078859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274638"/>
            <a:ext cx="9134475" cy="654276"/>
          </a:xfrm>
        </p:spPr>
        <p:txBody>
          <a:bodyPr/>
          <a:lstStyle/>
          <a:p>
            <a:r>
              <a:rPr lang="en-CA" dirty="0"/>
              <a:t>Divisible RULE for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1" y="1121229"/>
            <a:ext cx="10810874" cy="2574934"/>
          </a:xfrm>
        </p:spPr>
        <p:txBody>
          <a:bodyPr>
            <a:normAutofit/>
          </a:bodyPr>
          <a:lstStyle/>
          <a:p>
            <a:r>
              <a:rPr lang="en-CA" dirty="0"/>
              <a:t>Take the sum of all the digits in the even positions</a:t>
            </a:r>
          </a:p>
          <a:p>
            <a:r>
              <a:rPr lang="en-CA" dirty="0"/>
              <a:t>Take the sum of all the digits in the odd positions</a:t>
            </a:r>
          </a:p>
          <a:p>
            <a:r>
              <a:rPr lang="en-CA" dirty="0"/>
              <a:t>Subtract the two sums</a:t>
            </a:r>
          </a:p>
          <a:p>
            <a:r>
              <a:rPr lang="en-CA" dirty="0"/>
              <a:t>If the difference is either zero or a multiple of 11, then the original number will be divisible by 11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946113"/>
              </p:ext>
            </p:extLst>
          </p:nvPr>
        </p:nvGraphicFramePr>
        <p:xfrm>
          <a:off x="2241095" y="3507807"/>
          <a:ext cx="24284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560" imgH="177480" progId="Equation.DSMT4">
                  <p:embed/>
                </p:oleObj>
              </mc:Choice>
              <mc:Fallback>
                <p:oleObj name="Equation" r:id="rId3" imgW="52056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095" y="3507807"/>
                        <a:ext cx="2428425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71575" y="4090425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>
                <a:solidFill>
                  <a:srgbClr val="FF0000"/>
                </a:solidFill>
              </a:rPr>
              <a:t>EVEN: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444162"/>
              </p:ext>
            </p:extLst>
          </p:nvPr>
        </p:nvGraphicFramePr>
        <p:xfrm>
          <a:off x="2546365" y="4015809"/>
          <a:ext cx="5921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64880" progId="Equation.DSMT4">
                  <p:embed/>
                </p:oleObj>
              </mc:Choice>
              <mc:Fallback>
                <p:oleObj name="Equation" r:id="rId5" imgW="126720" imgH="16488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65" y="4015809"/>
                        <a:ext cx="59213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588043"/>
              </p:ext>
            </p:extLst>
          </p:nvPr>
        </p:nvGraphicFramePr>
        <p:xfrm>
          <a:off x="3328537" y="3997437"/>
          <a:ext cx="5921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77480" progId="Equation.DSMT4">
                  <p:embed/>
                </p:oleObj>
              </mc:Choice>
              <mc:Fallback>
                <p:oleObj name="Equation" r:id="rId7" imgW="126720" imgH="17748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537" y="3997437"/>
                        <a:ext cx="59213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000905"/>
              </p:ext>
            </p:extLst>
          </p:nvPr>
        </p:nvGraphicFramePr>
        <p:xfrm>
          <a:off x="4110030" y="4010141"/>
          <a:ext cx="5921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030" y="4010141"/>
                        <a:ext cx="59213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904427"/>
              </p:ext>
            </p:extLst>
          </p:nvPr>
        </p:nvGraphicFramePr>
        <p:xfrm>
          <a:off x="4725751" y="4022611"/>
          <a:ext cx="14208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560" imgH="177480" progId="Equation.DSMT4">
                  <p:embed/>
                </p:oleObj>
              </mc:Choice>
              <mc:Fallback>
                <p:oleObj name="Equation" r:id="rId11" imgW="304560" imgH="17748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751" y="4022611"/>
                        <a:ext cx="1420813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294947" y="4765329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>
                <a:solidFill>
                  <a:srgbClr val="0070C0"/>
                </a:solidFill>
              </a:rPr>
              <a:t>ODD: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2071463" y="4380705"/>
            <a:ext cx="638628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847965" y="4387965"/>
            <a:ext cx="638628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3595439" y="4380711"/>
            <a:ext cx="638628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437836"/>
              </p:ext>
            </p:extLst>
          </p:nvPr>
        </p:nvGraphicFramePr>
        <p:xfrm>
          <a:off x="2226585" y="4711813"/>
          <a:ext cx="4730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520" imgH="164880" progId="Equation.DSMT4">
                  <p:embed/>
                </p:oleObj>
              </mc:Choice>
              <mc:Fallback>
                <p:oleObj name="Equation" r:id="rId13" imgW="101520" imgH="16488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585" y="4711813"/>
                        <a:ext cx="4730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86528"/>
              </p:ext>
            </p:extLst>
          </p:nvPr>
        </p:nvGraphicFramePr>
        <p:xfrm>
          <a:off x="2934396" y="4692299"/>
          <a:ext cx="5921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4396" y="4692299"/>
                        <a:ext cx="59213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452681"/>
              </p:ext>
            </p:extLst>
          </p:nvPr>
        </p:nvGraphicFramePr>
        <p:xfrm>
          <a:off x="3717032" y="4704999"/>
          <a:ext cx="5921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032" y="4704999"/>
                        <a:ext cx="59213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986521"/>
              </p:ext>
            </p:extLst>
          </p:nvPr>
        </p:nvGraphicFramePr>
        <p:xfrm>
          <a:off x="4737787" y="4717699"/>
          <a:ext cx="14208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04560" imgH="177480" progId="Equation.DSMT4">
                  <p:embed/>
                </p:oleObj>
              </mc:Choice>
              <mc:Fallback>
                <p:oleObj name="Equation" r:id="rId19" imgW="304560" imgH="177480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787" y="4717699"/>
                        <a:ext cx="1420812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403806" y="5440247"/>
            <a:ext cx="584647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>
                <a:solidFill>
                  <a:srgbClr val="FF0000"/>
                </a:solidFill>
              </a:rPr>
              <a:t>The difference of the two sums is ZERO, </a:t>
            </a:r>
            <a:br>
              <a:rPr lang="en-CA" sz="2100" b="1">
                <a:solidFill>
                  <a:srgbClr val="FF0000"/>
                </a:solidFill>
              </a:rPr>
            </a:br>
            <a:r>
              <a:rPr lang="en-CA" sz="2100" b="1">
                <a:solidFill>
                  <a:srgbClr val="FF0000"/>
                </a:solidFill>
              </a:rPr>
              <a:t>then 146069 is divisible by 11</a:t>
            </a:r>
          </a:p>
        </p:txBody>
      </p:sp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545479"/>
              </p:ext>
            </p:extLst>
          </p:nvPr>
        </p:nvGraphicFramePr>
        <p:xfrm>
          <a:off x="7070723" y="4339883"/>
          <a:ext cx="1735370" cy="432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23600" imgH="177480" progId="Equation.DSMT4">
                  <p:embed/>
                </p:oleObj>
              </mc:Choice>
              <mc:Fallback>
                <p:oleObj name="Equation" r:id="rId21" imgW="723600" imgH="17748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723" y="4339883"/>
                        <a:ext cx="1735370" cy="4320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flipV="1">
            <a:off x="5954011" y="4598420"/>
            <a:ext cx="1095853" cy="355607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917725" y="4250084"/>
            <a:ext cx="1117625" cy="290278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2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10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58D8B-EAF1-C664-42A2-10C15A48A48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3704" y="260131"/>
            <a:ext cx="11033234" cy="90651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Given the following values, for what values of “A” will the number be divisible by 11?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B44BE2-7394-116C-40F2-B5E35C96E3F3}"/>
              </a:ext>
            </a:extLst>
          </p:cNvPr>
          <p:cNvSpPr txBox="1">
            <a:spLocks/>
          </p:cNvSpPr>
          <p:nvPr/>
        </p:nvSpPr>
        <p:spPr>
          <a:xfrm>
            <a:off x="359978" y="1342700"/>
            <a:ext cx="11033234" cy="53339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 err="1"/>
              <a:t>i</a:t>
            </a:r>
            <a:r>
              <a:rPr lang="en-US" dirty="0"/>
              <a:t>) 4,196,A38				ii) 682,461,A3A</a:t>
            </a:r>
          </a:p>
        </p:txBody>
      </p:sp>
    </p:spTree>
    <p:extLst>
      <p:ext uri="{BB962C8B-B14F-4D97-AF65-F5344CB8AC3E}">
        <p14:creationId xmlns:p14="http://schemas.microsoft.com/office/powerpoint/2010/main" val="3583943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EC402-60AC-2FD4-BD83-266110B20E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4875" y="189186"/>
            <a:ext cx="11309131" cy="9932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Indicate whether if the following statements are either TRUE or FALSE: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02FAAA-5D6F-46B8-E03C-8C4C2FB5F7AC}"/>
              </a:ext>
            </a:extLst>
          </p:cNvPr>
          <p:cNvSpPr txBox="1">
            <a:spLocks/>
          </p:cNvSpPr>
          <p:nvPr/>
        </p:nvSpPr>
        <p:spPr>
          <a:xfrm>
            <a:off x="194439" y="1287520"/>
            <a:ext cx="11309131" cy="9932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 err="1"/>
              <a:t>i</a:t>
            </a:r>
            <a:r>
              <a:rPr lang="en-US" dirty="0"/>
              <a:t>) Given that each letter represents a single digit, the number ABC,DEF will be divisible by 11 if (A+C+E)-(B+D+F) = 11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C416C7-3207-0451-F3F3-6D9EA2A52B6D}"/>
              </a:ext>
            </a:extLst>
          </p:cNvPr>
          <p:cNvSpPr txBox="1">
            <a:spLocks/>
          </p:cNvSpPr>
          <p:nvPr/>
        </p:nvSpPr>
        <p:spPr>
          <a:xfrm>
            <a:off x="134003" y="2756346"/>
            <a:ext cx="11309131" cy="9932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ii) Given that each letter represents a single digit, the number ABC,DEF will be divisible by 11 if (A+C+E)-(B+D+F) = 33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E00DA-378E-0031-949D-E7C8FDE5DFD6}"/>
              </a:ext>
            </a:extLst>
          </p:cNvPr>
          <p:cNvSpPr txBox="1">
            <a:spLocks/>
          </p:cNvSpPr>
          <p:nvPr/>
        </p:nvSpPr>
        <p:spPr>
          <a:xfrm>
            <a:off x="152394" y="4438007"/>
            <a:ext cx="11309131" cy="9932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iii) Given that each letter represents a single digit, the number ABC,DEF will be divisible by 11 if (A+C+E)-(B+D+F) = 0</a:t>
            </a:r>
          </a:p>
        </p:txBody>
      </p:sp>
    </p:spTree>
    <p:extLst>
      <p:ext uri="{BB962C8B-B14F-4D97-AF65-F5344CB8AC3E}">
        <p14:creationId xmlns:p14="http://schemas.microsoft.com/office/powerpoint/2010/main" val="3797966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6DE29-D16C-20F8-950A-28A2C37C8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76" y="38148"/>
            <a:ext cx="10235324" cy="639762"/>
          </a:xfrm>
        </p:spPr>
        <p:txBody>
          <a:bodyPr/>
          <a:lstStyle/>
          <a:p>
            <a:r>
              <a:rPr lang="en-US" dirty="0"/>
              <a:t>Divisibility for Composite Numbers: 6, 12, 14….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5A0FC-13CC-45F6-4D81-A6BC38D9A24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0641" y="662138"/>
            <a:ext cx="10883462" cy="1048407"/>
          </a:xfrm>
        </p:spPr>
        <p:txBody>
          <a:bodyPr/>
          <a:lstStyle/>
          <a:p>
            <a:r>
              <a:rPr lang="en-US" dirty="0"/>
              <a:t>RULE for 6: If a number is divisible by 3 and also even, then it MUST be divisible by 6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CF69EC0-2DA3-7325-A73A-4F80D8E198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968543"/>
              </p:ext>
            </p:extLst>
          </p:nvPr>
        </p:nvGraphicFramePr>
        <p:xfrm>
          <a:off x="2194508" y="1568656"/>
          <a:ext cx="1935839" cy="462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203040" progId="Equation.DSMT4">
                  <p:embed/>
                </p:oleObj>
              </mc:Choice>
              <mc:Fallback>
                <p:oleObj name="Equation" r:id="rId2" imgW="8506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CF69EC0-2DA3-7325-A73A-4F80D8E198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94508" y="1568656"/>
                        <a:ext cx="1935839" cy="462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17DB467-C0D4-FD5C-204D-AD52E3269E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162381"/>
              </p:ext>
            </p:extLst>
          </p:nvPr>
        </p:nvGraphicFramePr>
        <p:xfrm>
          <a:off x="2194508" y="2154773"/>
          <a:ext cx="1935839" cy="462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203040" progId="Equation.DSMT4">
                  <p:embed/>
                </p:oleObj>
              </mc:Choice>
              <mc:Fallback>
                <p:oleObj name="Equation" r:id="rId4" imgW="85068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17DB467-C0D4-FD5C-204D-AD52E3269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94508" y="2154773"/>
                        <a:ext cx="1935839" cy="462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7A4AA31-4743-DB63-9310-0FFE75B92C6B}"/>
              </a:ext>
            </a:extLst>
          </p:cNvPr>
          <p:cNvCxnSpPr/>
          <p:nvPr/>
        </p:nvCxnSpPr>
        <p:spPr>
          <a:xfrm>
            <a:off x="4280338" y="1799801"/>
            <a:ext cx="1135117" cy="31276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F68D55-A889-2688-A073-1BA5733660C5}"/>
              </a:ext>
            </a:extLst>
          </p:cNvPr>
          <p:cNvCxnSpPr>
            <a:cxnSpLocks/>
          </p:cNvCxnSpPr>
          <p:nvPr/>
        </p:nvCxnSpPr>
        <p:spPr>
          <a:xfrm flipV="1">
            <a:off x="4280338" y="2112566"/>
            <a:ext cx="1124133" cy="27335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8E8323A-E8F9-ABEE-7164-2B08D2C88158}"/>
              </a:ext>
            </a:extLst>
          </p:cNvPr>
          <p:cNvCxnSpPr>
            <a:cxnSpLocks/>
          </p:cNvCxnSpPr>
          <p:nvPr/>
        </p:nvCxnSpPr>
        <p:spPr>
          <a:xfrm>
            <a:off x="5404471" y="2112566"/>
            <a:ext cx="1185515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FD2E9A6-EEBF-1193-A013-6927CC20DF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389347"/>
              </p:ext>
            </p:extLst>
          </p:nvPr>
        </p:nvGraphicFramePr>
        <p:xfrm>
          <a:off x="6677628" y="1881585"/>
          <a:ext cx="18192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920" imgH="203040" progId="Equation.DSMT4">
                  <p:embed/>
                </p:oleObj>
              </mc:Choice>
              <mc:Fallback>
                <p:oleObj name="Equation" r:id="rId6" imgW="7999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FD2E9A6-EEBF-1193-A013-6927CC20DF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677628" y="1881585"/>
                        <a:ext cx="1819275" cy="46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F14ED1E-6ECC-FCFE-18CA-490607547CED}"/>
              </a:ext>
            </a:extLst>
          </p:cNvPr>
          <p:cNvSpPr txBox="1">
            <a:spLocks/>
          </p:cNvSpPr>
          <p:nvPr/>
        </p:nvSpPr>
        <p:spPr>
          <a:xfrm>
            <a:off x="270641" y="2895752"/>
            <a:ext cx="10883462" cy="104840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RULE for 12: If a number is divisible by 3 and also divisible by 4, then it MUST be divisible by 12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52FACD8-9EE6-1986-831C-C5ED5F6E44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469463"/>
              </p:ext>
            </p:extLst>
          </p:nvPr>
        </p:nvGraphicFramePr>
        <p:xfrm>
          <a:off x="2106866" y="3795784"/>
          <a:ext cx="1935839" cy="462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203040" progId="Equation.DSMT4">
                  <p:embed/>
                </p:oleObj>
              </mc:Choice>
              <mc:Fallback>
                <p:oleObj name="Equation" r:id="rId8" imgW="85068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52FACD8-9EE6-1986-831C-C5ED5F6E44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06866" y="3795784"/>
                        <a:ext cx="1935839" cy="462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7FF0A50-A773-8F33-6D3C-3FD27A411E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119565"/>
              </p:ext>
            </p:extLst>
          </p:nvPr>
        </p:nvGraphicFramePr>
        <p:xfrm>
          <a:off x="2106866" y="4381901"/>
          <a:ext cx="1935839" cy="462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680" imgH="203040" progId="Equation.DSMT4">
                  <p:embed/>
                </p:oleObj>
              </mc:Choice>
              <mc:Fallback>
                <p:oleObj name="Equation" r:id="rId10" imgW="8506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7FF0A50-A773-8F33-6D3C-3FD27A411E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06866" y="4381901"/>
                        <a:ext cx="1935839" cy="462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31D0BB6-34F0-D313-D0E9-9A81F6562255}"/>
              </a:ext>
            </a:extLst>
          </p:cNvPr>
          <p:cNvCxnSpPr/>
          <p:nvPr/>
        </p:nvCxnSpPr>
        <p:spPr>
          <a:xfrm>
            <a:off x="4192696" y="4026929"/>
            <a:ext cx="1135117" cy="31276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543E5C-CF68-7659-2C1C-10A2E08CE0BE}"/>
              </a:ext>
            </a:extLst>
          </p:cNvPr>
          <p:cNvCxnSpPr>
            <a:cxnSpLocks/>
          </p:cNvCxnSpPr>
          <p:nvPr/>
        </p:nvCxnSpPr>
        <p:spPr>
          <a:xfrm flipV="1">
            <a:off x="4192696" y="4339694"/>
            <a:ext cx="1124133" cy="27335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6D96302-A85D-E3DA-23C0-DF589385055A}"/>
              </a:ext>
            </a:extLst>
          </p:cNvPr>
          <p:cNvCxnSpPr>
            <a:cxnSpLocks/>
          </p:cNvCxnSpPr>
          <p:nvPr/>
        </p:nvCxnSpPr>
        <p:spPr>
          <a:xfrm>
            <a:off x="5316829" y="4339694"/>
            <a:ext cx="1185515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1D1A129F-F492-751F-0AE9-AC2C50A179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494728"/>
              </p:ext>
            </p:extLst>
          </p:nvPr>
        </p:nvGraphicFramePr>
        <p:xfrm>
          <a:off x="6518275" y="4108327"/>
          <a:ext cx="196373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203040" progId="Equation.DSMT4">
                  <p:embed/>
                </p:oleObj>
              </mc:Choice>
              <mc:Fallback>
                <p:oleObj name="Equation" r:id="rId12" imgW="86328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1D1A129F-F492-751F-0AE9-AC2C50A179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518275" y="4108327"/>
                        <a:ext cx="1963738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3408054-2F82-F7C9-8F89-93FDB020652A}"/>
              </a:ext>
            </a:extLst>
          </p:cNvPr>
          <p:cNvSpPr txBox="1">
            <a:spLocks/>
          </p:cNvSpPr>
          <p:nvPr/>
        </p:nvSpPr>
        <p:spPr>
          <a:xfrm>
            <a:off x="178677" y="4935748"/>
            <a:ext cx="10883462" cy="104840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RULE for 14: If a number is divisible by 7 and also even, then it MUST be divisible by 14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F7590BCE-10E2-A5D0-D75B-B4720EC78F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120992"/>
              </p:ext>
            </p:extLst>
          </p:nvPr>
        </p:nvGraphicFramePr>
        <p:xfrm>
          <a:off x="2043113" y="5835650"/>
          <a:ext cx="18796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203040" progId="Equation.DSMT4">
                  <p:embed/>
                </p:oleObj>
              </mc:Choice>
              <mc:Fallback>
                <p:oleObj name="Equation" r:id="rId14" imgW="82548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F7590BCE-10E2-A5D0-D75B-B4720EC78F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43113" y="5835650"/>
                        <a:ext cx="1879600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0C73CF84-1207-0D31-570F-BD750869BC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882386"/>
              </p:ext>
            </p:extLst>
          </p:nvPr>
        </p:nvGraphicFramePr>
        <p:xfrm>
          <a:off x="2014902" y="6421897"/>
          <a:ext cx="1935839" cy="462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203040" progId="Equation.DSMT4">
                  <p:embed/>
                </p:oleObj>
              </mc:Choice>
              <mc:Fallback>
                <p:oleObj name="Equation" r:id="rId16" imgW="85068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0C73CF84-1207-0D31-570F-BD750869BC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014902" y="6421897"/>
                        <a:ext cx="1935839" cy="462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48FE043-C10B-5A85-F2EC-BBE0F8AB9B17}"/>
              </a:ext>
            </a:extLst>
          </p:cNvPr>
          <p:cNvCxnSpPr/>
          <p:nvPr/>
        </p:nvCxnSpPr>
        <p:spPr>
          <a:xfrm>
            <a:off x="4100732" y="6066925"/>
            <a:ext cx="1135117" cy="31276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1040D6D-B319-8597-C4D4-25F582F6504F}"/>
              </a:ext>
            </a:extLst>
          </p:cNvPr>
          <p:cNvCxnSpPr>
            <a:cxnSpLocks/>
          </p:cNvCxnSpPr>
          <p:nvPr/>
        </p:nvCxnSpPr>
        <p:spPr>
          <a:xfrm flipV="1">
            <a:off x="4100732" y="6379690"/>
            <a:ext cx="1124133" cy="27335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D2D67A0-B824-22E7-C5B8-96C1AAB52EB8}"/>
              </a:ext>
            </a:extLst>
          </p:cNvPr>
          <p:cNvCxnSpPr>
            <a:cxnSpLocks/>
          </p:cNvCxnSpPr>
          <p:nvPr/>
        </p:nvCxnSpPr>
        <p:spPr>
          <a:xfrm>
            <a:off x="5224865" y="6379690"/>
            <a:ext cx="1185515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9CDC88B-D0D0-EA53-B97A-AA71B27633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378097"/>
              </p:ext>
            </p:extLst>
          </p:nvPr>
        </p:nvGraphicFramePr>
        <p:xfrm>
          <a:off x="6426311" y="6148323"/>
          <a:ext cx="196373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203040" progId="Equation.DSMT4">
                  <p:embed/>
                </p:oleObj>
              </mc:Choice>
              <mc:Fallback>
                <p:oleObj name="Equation" r:id="rId18" imgW="863280" imgH="2030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9CDC88B-D0D0-EA53-B97A-AA71B27633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426311" y="6148323"/>
                        <a:ext cx="1963738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594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58" y="135164"/>
            <a:ext cx="7467600" cy="654276"/>
          </a:xfrm>
        </p:spPr>
        <p:txBody>
          <a:bodyPr/>
          <a:lstStyle/>
          <a:p>
            <a:r>
              <a:rPr lang="en-CA" dirty="0"/>
              <a:t>Divisible by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6306" y="932917"/>
            <a:ext cx="8222343" cy="2028372"/>
          </a:xfrm>
        </p:spPr>
        <p:txBody>
          <a:bodyPr>
            <a:normAutofit/>
          </a:bodyPr>
          <a:lstStyle/>
          <a:p>
            <a:r>
              <a:rPr lang="en-CA" sz="2200"/>
              <a:t>Remove the last digit from the number</a:t>
            </a:r>
          </a:p>
          <a:p>
            <a:r>
              <a:rPr lang="en-CA" sz="2200"/>
              <a:t>Double the digit and subtract it from the remaining number</a:t>
            </a:r>
          </a:p>
          <a:p>
            <a:r>
              <a:rPr lang="en-CA" sz="2200"/>
              <a:t>If the difference is a multiple of 7, then the original number is divisible by 7</a:t>
            </a:r>
          </a:p>
          <a:p>
            <a:r>
              <a:rPr lang="en-CA" sz="2200"/>
              <a:t>Repeat the process if the difference is too big to tell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690309"/>
              </p:ext>
            </p:extLst>
          </p:nvPr>
        </p:nvGraphicFramePr>
        <p:xfrm>
          <a:off x="433328" y="3191477"/>
          <a:ext cx="11874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177480" progId="Equation.DSMT4">
                  <p:embed/>
                </p:oleObj>
              </mc:Choice>
              <mc:Fallback>
                <p:oleObj name="Equation" r:id="rId3" imgW="36828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28" y="3191477"/>
                        <a:ext cx="11874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1194427" y="3193518"/>
            <a:ext cx="362858" cy="4209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082890"/>
              </p:ext>
            </p:extLst>
          </p:nvPr>
        </p:nvGraphicFramePr>
        <p:xfrm>
          <a:off x="1571793" y="3175375"/>
          <a:ext cx="25257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52200" imgH="177480" progId="Equation.DSMT4">
                  <p:embed/>
                </p:oleObj>
              </mc:Choice>
              <mc:Fallback>
                <p:oleObj name="Equation" r:id="rId5" imgW="952200" imgH="17748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793" y="3175375"/>
                        <a:ext cx="2525713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076506"/>
              </p:ext>
            </p:extLst>
          </p:nvPr>
        </p:nvGraphicFramePr>
        <p:xfrm>
          <a:off x="4056703" y="3187167"/>
          <a:ext cx="7413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360" imgH="177480" progId="Equation.DSMT4">
                  <p:embed/>
                </p:oleObj>
              </mc:Choice>
              <mc:Fallback>
                <p:oleObj name="Equation" r:id="rId7" imgW="279360" imgH="17748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703" y="3187167"/>
                        <a:ext cx="741362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97164" y="3106432"/>
            <a:ext cx="37513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>
                <a:solidFill>
                  <a:srgbClr val="FF0000"/>
                </a:solidFill>
              </a:rPr>
              <a:t>If 301 is a multiple of 7, </a:t>
            </a:r>
            <a:br>
              <a:rPr lang="en-CA" sz="2100" b="1">
                <a:solidFill>
                  <a:srgbClr val="FF0000"/>
                </a:solidFill>
              </a:rPr>
            </a:br>
            <a:r>
              <a:rPr lang="en-CA" sz="2100" b="1">
                <a:solidFill>
                  <a:srgbClr val="FF0000"/>
                </a:solidFill>
              </a:rPr>
              <a:t>then 3115 is divisible by 7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573623"/>
              </p:ext>
            </p:extLst>
          </p:nvPr>
        </p:nvGraphicFramePr>
        <p:xfrm>
          <a:off x="700027" y="4286852"/>
          <a:ext cx="9001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360" imgH="177480" progId="Equation.DSMT4">
                  <p:embed/>
                </p:oleObj>
              </mc:Choice>
              <mc:Fallback>
                <p:oleObj name="Equation" r:id="rId9" imgW="27936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27" y="4286852"/>
                        <a:ext cx="900113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1216200" y="4289346"/>
            <a:ext cx="362858" cy="4209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042890"/>
              </p:ext>
            </p:extLst>
          </p:nvPr>
        </p:nvGraphicFramePr>
        <p:xfrm>
          <a:off x="1920359" y="4285264"/>
          <a:ext cx="21891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25480" imgH="177480" progId="Equation.DSMT4">
                  <p:embed/>
                </p:oleObj>
              </mc:Choice>
              <mc:Fallback>
                <p:oleObj name="Equation" r:id="rId11" imgW="825480" imgH="177480" progId="Equation.DSMT4">
                  <p:embed/>
                  <p:pic>
                    <p:nvPicPr>
                      <p:cNvPr id="1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359" y="4285264"/>
                        <a:ext cx="2189162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211420"/>
              </p:ext>
            </p:extLst>
          </p:nvPr>
        </p:nvGraphicFramePr>
        <p:xfrm>
          <a:off x="4151254" y="4297964"/>
          <a:ext cx="5381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040" imgH="177480" progId="Equation.DSMT4">
                  <p:embed/>
                </p:oleObj>
              </mc:Choice>
              <mc:Fallback>
                <p:oleObj name="Equation" r:id="rId13" imgW="203040" imgH="17748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254" y="4297964"/>
                        <a:ext cx="538163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989908" y="4231286"/>
            <a:ext cx="37513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>
                <a:solidFill>
                  <a:srgbClr val="FF0000"/>
                </a:solidFill>
              </a:rPr>
              <a:t>28 is a multiple of 7, </a:t>
            </a:r>
            <a:br>
              <a:rPr lang="en-CA" sz="2100" b="1">
                <a:solidFill>
                  <a:srgbClr val="FF0000"/>
                </a:solidFill>
              </a:rPr>
            </a:br>
            <a:r>
              <a:rPr lang="en-CA" sz="2100" b="1">
                <a:solidFill>
                  <a:srgbClr val="FF0000"/>
                </a:solidFill>
              </a:rPr>
              <a:t>then 3115 is divisible by 7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15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1" grpId="0" animBg="1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331" y="220214"/>
            <a:ext cx="7467600" cy="654276"/>
          </a:xfrm>
        </p:spPr>
        <p:txBody>
          <a:bodyPr/>
          <a:lstStyle/>
          <a:p>
            <a:r>
              <a:rPr lang="en-CA"/>
              <a:t>Divisible by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5310" y="1019628"/>
            <a:ext cx="9815661" cy="2304143"/>
          </a:xfrm>
        </p:spPr>
        <p:txBody>
          <a:bodyPr>
            <a:normAutofit/>
          </a:bodyPr>
          <a:lstStyle/>
          <a:p>
            <a:r>
              <a:rPr lang="en-CA" sz="2200" dirty="0"/>
              <a:t>Remove the last digit from the number</a:t>
            </a:r>
          </a:p>
          <a:p>
            <a:r>
              <a:rPr lang="en-CA" sz="2200" dirty="0"/>
              <a:t>Multiple the digit by 9 and subtract it from the remaining number</a:t>
            </a:r>
          </a:p>
          <a:p>
            <a:r>
              <a:rPr lang="en-CA" sz="2200" dirty="0"/>
              <a:t>If the difference is a multiple of 13, then the original number is divisible by 13</a:t>
            </a:r>
          </a:p>
          <a:p>
            <a:r>
              <a:rPr lang="en-CA" sz="2200" dirty="0"/>
              <a:t>Repeat the process if the difference is too big to tell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31775" y="3554413"/>
          <a:ext cx="1146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5320" imgH="177480" progId="Equation.DSMT4">
                  <p:embed/>
                </p:oleObj>
              </mc:Choice>
              <mc:Fallback>
                <p:oleObj name="Equation" r:id="rId3" imgW="35532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775" y="3554413"/>
                        <a:ext cx="1146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2786749" y="3555995"/>
            <a:ext cx="362858" cy="4209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174092" y="3538538"/>
          <a:ext cx="25923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7760" imgH="177480" progId="Equation.DSMT4">
                  <p:embed/>
                </p:oleObj>
              </mc:Choice>
              <mc:Fallback>
                <p:oleObj name="Equation" r:id="rId5" imgW="977760" imgH="17748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4092" y="3538538"/>
                        <a:ext cx="25923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765801" y="3549650"/>
          <a:ext cx="5064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77480" progId="Equation.DSMT4">
                  <p:embed/>
                </p:oleObj>
              </mc:Choice>
              <mc:Fallback>
                <p:oleObj name="Equation" r:id="rId7" imgW="190440" imgH="17748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01" y="3549650"/>
                        <a:ext cx="506413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89486" y="3468909"/>
            <a:ext cx="39052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>
                <a:solidFill>
                  <a:srgbClr val="FF0000"/>
                </a:solidFill>
              </a:rPr>
              <a:t>If 91 is a multiple of 13, </a:t>
            </a:r>
            <a:br>
              <a:rPr lang="en-CA" sz="2100" b="1">
                <a:solidFill>
                  <a:srgbClr val="FF0000"/>
                </a:solidFill>
              </a:rPr>
            </a:br>
            <a:r>
              <a:rPr lang="en-CA" sz="2100" b="1">
                <a:solidFill>
                  <a:srgbClr val="FF0000"/>
                </a:solidFill>
              </a:rPr>
              <a:t>then 1183 is divisible by 13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51338" y="4649788"/>
          <a:ext cx="6143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440" imgH="177480" progId="Equation.DSMT4">
                  <p:embed/>
                </p:oleObj>
              </mc:Choice>
              <mc:Fallback>
                <p:oleObj name="Equation" r:id="rId9" imgW="19044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338" y="4649788"/>
                        <a:ext cx="614363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2808522" y="4651823"/>
            <a:ext cx="362858" cy="4209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3281819" y="4633913"/>
          <a:ext cx="19526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560" imgH="177480" progId="Equation.DSMT4">
                  <p:embed/>
                </p:oleObj>
              </mc:Choice>
              <mc:Fallback>
                <p:oleObj name="Equation" r:id="rId11" imgW="736560" imgH="177480" progId="Equation.DSMT4">
                  <p:embed/>
                  <p:pic>
                    <p:nvPicPr>
                      <p:cNvPr id="1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819" y="4633913"/>
                        <a:ext cx="19526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5204972" y="4660900"/>
          <a:ext cx="3365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4972" y="4660900"/>
                        <a:ext cx="3365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582230" y="4593763"/>
            <a:ext cx="39052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>
                <a:solidFill>
                  <a:srgbClr val="FF0000"/>
                </a:solidFill>
              </a:rPr>
              <a:t>0 is a multiple of 13, </a:t>
            </a:r>
            <a:br>
              <a:rPr lang="en-CA" sz="2100" b="1">
                <a:solidFill>
                  <a:srgbClr val="FF0000"/>
                </a:solidFill>
              </a:rPr>
            </a:br>
            <a:r>
              <a:rPr lang="en-CA" sz="2100" b="1">
                <a:solidFill>
                  <a:srgbClr val="FF0000"/>
                </a:solidFill>
              </a:rPr>
              <a:t>then 1183 is divisible by 13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15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1" grpId="0" animBg="1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779" y="254001"/>
            <a:ext cx="11477297" cy="1015124"/>
          </a:xfrm>
        </p:spPr>
        <p:txBody>
          <a:bodyPr>
            <a:normAutofit/>
          </a:bodyPr>
          <a:lstStyle/>
          <a:p>
            <a:r>
              <a:rPr lang="en-CA" dirty="0"/>
              <a:t>Ex: Take the numbers 0,1,1,1, 2, 3, 5, 5, and form a 8 digit number that will be divisible by all numbers from 2 to 15.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35725" y="1411014"/>
            <a:ext cx="9590690" cy="5003800"/>
          </a:xfrm>
        </p:spPr>
        <p:txBody>
          <a:bodyPr>
            <a:normAutofit fontScale="85000" lnSpcReduction="20000"/>
          </a:bodyPr>
          <a:lstStyle/>
          <a:p>
            <a:r>
              <a:rPr lang="en-CA" dirty="0"/>
              <a:t>Hint: last number must be zero </a:t>
            </a:r>
            <a:r>
              <a:rPr lang="en-CA" dirty="0">
                <a:sym typeface="Wingdings" pitchFamily="2" charset="2"/>
              </a:rPr>
              <a:t> divisible by 10</a:t>
            </a:r>
            <a:endParaRPr lang="en-CA" dirty="0"/>
          </a:p>
          <a:p>
            <a:r>
              <a:rPr lang="en-CA" dirty="0"/>
              <a:t>2</a:t>
            </a:r>
            <a:r>
              <a:rPr lang="en-CA" baseline="30000" dirty="0"/>
              <a:t>nd</a:t>
            </a:r>
            <a:r>
              <a:rPr lang="en-CA" dirty="0"/>
              <a:t> last digit must be 2</a:t>
            </a:r>
            <a:r>
              <a:rPr lang="en-CA" dirty="0">
                <a:sym typeface="Wingdings" pitchFamily="2" charset="2"/>
              </a:rPr>
              <a:t> 20, divisible by 4</a:t>
            </a:r>
          </a:p>
          <a:p>
            <a:r>
              <a:rPr lang="en-CA" dirty="0">
                <a:sym typeface="Wingdings" pitchFamily="2" charset="2"/>
              </a:rPr>
              <a:t>3</a:t>
            </a:r>
            <a:r>
              <a:rPr lang="en-CA" baseline="30000" dirty="0">
                <a:sym typeface="Wingdings" pitchFamily="2" charset="2"/>
              </a:rPr>
              <a:t>rd</a:t>
            </a:r>
            <a:r>
              <a:rPr lang="en-CA" dirty="0">
                <a:sym typeface="Wingdings" pitchFamily="2" charset="2"/>
              </a:rPr>
              <a:t> last digit must be 1 120, divisible by 8</a:t>
            </a:r>
          </a:p>
          <a:p>
            <a:endParaRPr lang="en-CA" dirty="0"/>
          </a:p>
          <a:p>
            <a:pPr>
              <a:buNone/>
            </a:pPr>
            <a:r>
              <a:rPr lang="en-CA" dirty="0"/>
              <a:t>              ___,  ___,  ___,  ___, ___,  </a:t>
            </a:r>
            <a:r>
              <a:rPr lang="en-CA" u="sng" dirty="0"/>
              <a:t>  1  </a:t>
            </a:r>
            <a:r>
              <a:rPr lang="en-CA" dirty="0"/>
              <a:t>,  </a:t>
            </a:r>
            <a:r>
              <a:rPr lang="en-CA" u="sng" dirty="0"/>
              <a:t>  2  </a:t>
            </a:r>
            <a:r>
              <a:rPr lang="en-CA" dirty="0"/>
              <a:t>,  </a:t>
            </a:r>
            <a:r>
              <a:rPr lang="en-CA" u="sng" dirty="0"/>
              <a:t>  0</a:t>
            </a:r>
          </a:p>
          <a:p>
            <a:r>
              <a:rPr lang="en-CA" dirty="0"/>
              <a:t>Remaining digits: 1, 1, 3, 5, 5</a:t>
            </a:r>
          </a:p>
          <a:p>
            <a:r>
              <a:rPr lang="en-CA" dirty="0"/>
              <a:t>Sum of Even digits minus ODD digits = 0 or multiple of 11</a:t>
            </a:r>
          </a:p>
          <a:p>
            <a:pPr lvl="1"/>
            <a:r>
              <a:rPr lang="en-CA" dirty="0"/>
              <a:t>Even digits:  3, 5		Odd digits: 1, 1, 5</a:t>
            </a:r>
          </a:p>
          <a:p>
            <a:pPr lvl="1"/>
            <a:endParaRPr lang="en-CA" dirty="0"/>
          </a:p>
          <a:p>
            <a:r>
              <a:rPr lang="en-CA" dirty="0"/>
              <a:t>Trial and Error: Use different combinations</a:t>
            </a:r>
          </a:p>
          <a:p>
            <a:pPr lvl="1"/>
            <a:r>
              <a:rPr lang="en-CA" dirty="0">
                <a:solidFill>
                  <a:srgbClr val="FF0000"/>
                </a:solidFill>
              </a:rPr>
              <a:t>1 3 1 5 5</a:t>
            </a:r>
            <a:r>
              <a:rPr lang="en-CA" dirty="0"/>
              <a:t> 120			</a:t>
            </a:r>
            <a:r>
              <a:rPr lang="en-CA" dirty="0">
                <a:solidFill>
                  <a:srgbClr val="FF0000"/>
                </a:solidFill>
              </a:rPr>
              <a:t> 1 5 1 3 5</a:t>
            </a:r>
            <a:r>
              <a:rPr lang="en-CA" dirty="0"/>
              <a:t> 120 </a:t>
            </a:r>
            <a:br>
              <a:rPr lang="en-CA" dirty="0"/>
            </a:br>
            <a:endParaRPr lang="en-CA" dirty="0"/>
          </a:p>
          <a:p>
            <a:pPr lvl="1"/>
            <a:r>
              <a:rPr lang="en-CA" dirty="0">
                <a:solidFill>
                  <a:srgbClr val="FF0000"/>
                </a:solidFill>
              </a:rPr>
              <a:t>1 3 5 5 1</a:t>
            </a:r>
            <a:r>
              <a:rPr lang="en-CA" dirty="0"/>
              <a:t> 120			</a:t>
            </a:r>
            <a:r>
              <a:rPr lang="en-CA" dirty="0">
                <a:solidFill>
                  <a:srgbClr val="FF0000"/>
                </a:solidFill>
              </a:rPr>
              <a:t> 1 5 5 3 1</a:t>
            </a:r>
            <a:r>
              <a:rPr lang="en-CA" dirty="0"/>
              <a:t> 120 </a:t>
            </a:r>
            <a:br>
              <a:rPr lang="en-CA" dirty="0"/>
            </a:br>
            <a:endParaRPr lang="en-CA" dirty="0"/>
          </a:p>
          <a:p>
            <a:pPr lvl="1"/>
            <a:r>
              <a:rPr lang="en-CA" dirty="0">
                <a:solidFill>
                  <a:srgbClr val="FF0000"/>
                </a:solidFill>
              </a:rPr>
              <a:t>5 3 1 5 1</a:t>
            </a:r>
            <a:r>
              <a:rPr lang="en-CA" dirty="0"/>
              <a:t> 120			</a:t>
            </a:r>
            <a:r>
              <a:rPr lang="en-CA" dirty="0">
                <a:solidFill>
                  <a:srgbClr val="FF0000"/>
                </a:solidFill>
              </a:rPr>
              <a:t> 5 5 1 3 1</a:t>
            </a:r>
            <a:r>
              <a:rPr lang="en-CA" dirty="0"/>
              <a:t> 120</a:t>
            </a:r>
          </a:p>
          <a:p>
            <a:pPr lvl="1"/>
            <a:endParaRPr lang="en-CA" dirty="0"/>
          </a:p>
          <a:p>
            <a:r>
              <a:rPr lang="en-CA" dirty="0"/>
              <a:t>Answer 15135120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82" y="140526"/>
            <a:ext cx="9165021" cy="670242"/>
          </a:xfrm>
        </p:spPr>
        <p:txBody>
          <a:bodyPr/>
          <a:lstStyle/>
          <a:p>
            <a:r>
              <a:rPr lang="en-CA" dirty="0"/>
              <a:t>I) What is Divisibility: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99018" y="992124"/>
            <a:ext cx="11075803" cy="4935710"/>
          </a:xfrm>
        </p:spPr>
        <p:txBody>
          <a:bodyPr>
            <a:normAutofit/>
          </a:bodyPr>
          <a:lstStyle/>
          <a:p>
            <a:r>
              <a:rPr lang="en-CA" dirty="0"/>
              <a:t>“Divisibility” means that a number can be evenly divided by another number, leaving a remainder of zero</a:t>
            </a:r>
            <a:br>
              <a:rPr lang="en-CA" dirty="0"/>
            </a:br>
            <a:endParaRPr lang="en-CA" dirty="0"/>
          </a:p>
          <a:p>
            <a:r>
              <a:rPr lang="en-CA" dirty="0"/>
              <a:t>Q: Which of the following numbers is divisible by 2?  </a:t>
            </a:r>
          </a:p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12		ii) 33 		iii) 44 		iv) 52		v) 60  		vi)  17</a:t>
            </a:r>
          </a:p>
          <a:p>
            <a:pPr marL="365760" lvl="1" indent="0">
              <a:buNone/>
            </a:pPr>
            <a:endParaRPr lang="en-CA" dirty="0"/>
          </a:p>
          <a:p>
            <a:r>
              <a:rPr lang="en-CA" dirty="0"/>
              <a:t>The objective of this lesson is to go over all the divisibility rules for numbers from 2 to 13.  </a:t>
            </a:r>
            <a:br>
              <a:rPr lang="en-CA" dirty="0"/>
            </a:br>
            <a:endParaRPr lang="en-CA" dirty="0"/>
          </a:p>
          <a:p>
            <a:r>
              <a:rPr lang="en-CA" dirty="0"/>
              <a:t>Knowing your divisibility rules allow you to decompose numbers into products of it’s prime factors</a:t>
            </a:r>
            <a:br>
              <a:rPr lang="en-CA" dirty="0"/>
            </a:br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279-5200-D19F-3A6E-E7A8E5869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706437"/>
          </a:xfrm>
        </p:spPr>
        <p:txBody>
          <a:bodyPr/>
          <a:lstStyle/>
          <a:p>
            <a:r>
              <a:rPr lang="en-US" dirty="0"/>
              <a:t>How to Prove Divisibility RULES: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9E7A2-1879-8B9C-37C4-6FD0EB410D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9550" y="1104900"/>
            <a:ext cx="11220450" cy="962025"/>
          </a:xfrm>
        </p:spPr>
        <p:txBody>
          <a:bodyPr/>
          <a:lstStyle/>
          <a:p>
            <a:r>
              <a:rPr lang="en-US" dirty="0"/>
              <a:t>To begin proving divisibility rules, there are two main rules that we need to understand!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CAC8D28-A03A-4287-DCC2-01CA22E2A5FB}"/>
              </a:ext>
            </a:extLst>
          </p:cNvPr>
          <p:cNvSpPr txBox="1">
            <a:spLocks/>
          </p:cNvSpPr>
          <p:nvPr/>
        </p:nvSpPr>
        <p:spPr>
          <a:xfrm>
            <a:off x="219075" y="1971675"/>
            <a:ext cx="11220450" cy="9620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RULE #1: If you have two numbers that are divisible by “k”, then the </a:t>
            </a:r>
            <a:r>
              <a:rPr lang="en-US" b="1" u="sng" dirty="0"/>
              <a:t>SUM</a:t>
            </a:r>
            <a:r>
              <a:rPr lang="en-US" dirty="0"/>
              <a:t> of the two numbers will ALSO be divisible by “k”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0256E49-DC54-B451-61B4-538B34C8A4AF}"/>
              </a:ext>
            </a:extLst>
          </p:cNvPr>
          <p:cNvSpPr txBox="1">
            <a:spLocks/>
          </p:cNvSpPr>
          <p:nvPr/>
        </p:nvSpPr>
        <p:spPr>
          <a:xfrm>
            <a:off x="238125" y="3152775"/>
            <a:ext cx="11220450" cy="9620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contrast, if you have two numbers, where one is divisible by “k” and the other is NOT, then the SUM will NOT be divisible by “k”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36FB54-2C0B-111B-1424-CC6E08445CA9}"/>
              </a:ext>
            </a:extLst>
          </p:cNvPr>
          <p:cNvSpPr txBox="1">
            <a:spLocks/>
          </p:cNvSpPr>
          <p:nvPr/>
        </p:nvSpPr>
        <p:spPr>
          <a:xfrm>
            <a:off x="257175" y="4333875"/>
            <a:ext cx="11220450" cy="9620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RULE #2: If you add two more values that are all multiples of “k”, then the sum is also a multiple of “k”</a:t>
            </a:r>
          </a:p>
        </p:txBody>
      </p:sp>
    </p:spTree>
    <p:extLst>
      <p:ext uri="{BB962C8B-B14F-4D97-AF65-F5344CB8AC3E}">
        <p14:creationId xmlns:p14="http://schemas.microsoft.com/office/powerpoint/2010/main" val="98285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6AF9-DC0C-952B-3EF6-046798935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0990"/>
            <a:ext cx="9956800" cy="726472"/>
          </a:xfrm>
        </p:spPr>
        <p:txBody>
          <a:bodyPr/>
          <a:lstStyle/>
          <a:p>
            <a:r>
              <a:rPr lang="en-US" dirty="0"/>
              <a:t>Proving the Divisibility for 3 or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D2675-45BB-02F0-41F6-B535CF981E4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9469" y="1072055"/>
            <a:ext cx="9956800" cy="606972"/>
          </a:xfrm>
        </p:spPr>
        <p:txBody>
          <a:bodyPr/>
          <a:lstStyle/>
          <a:p>
            <a:r>
              <a:rPr lang="en-US" dirty="0"/>
              <a:t>Suppose you have a five digit number: 84,627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872AD0-3D5F-DC9D-3880-68AC0A6C9ABA}"/>
              </a:ext>
            </a:extLst>
          </p:cNvPr>
          <p:cNvSpPr txBox="1">
            <a:spLocks/>
          </p:cNvSpPr>
          <p:nvPr/>
        </p:nvSpPr>
        <p:spPr>
          <a:xfrm>
            <a:off x="349469" y="1679027"/>
            <a:ext cx="10757338" cy="843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can write it as the sum of each digit as a multiple of 1, 10, 100, 1000, and 10,000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701B52D-17B5-1D69-8AD2-765D13960F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510209"/>
              </p:ext>
            </p:extLst>
          </p:nvPr>
        </p:nvGraphicFramePr>
        <p:xfrm>
          <a:off x="1239281" y="3129455"/>
          <a:ext cx="1589534" cy="541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203040" progId="Equation.DSMT4">
                  <p:embed/>
                </p:oleObj>
              </mc:Choice>
              <mc:Fallback>
                <p:oleObj name="Equation" r:id="rId2" imgW="59688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701B52D-17B5-1D69-8AD2-765D13960F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39281" y="3129455"/>
                        <a:ext cx="1589534" cy="541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DCBAEF0-681B-5A58-E3BA-C525FAAEC2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65779"/>
              </p:ext>
            </p:extLst>
          </p:nvPr>
        </p:nvGraphicFramePr>
        <p:xfrm>
          <a:off x="2844472" y="3060532"/>
          <a:ext cx="206216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253800" progId="Equation.DSMT4">
                  <p:embed/>
                </p:oleObj>
              </mc:Choice>
              <mc:Fallback>
                <p:oleObj name="Equation" r:id="rId4" imgW="7743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DCBAEF0-681B-5A58-E3BA-C525FAAEC2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44472" y="3060532"/>
                        <a:ext cx="2062163" cy="67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0A52FB2-72AC-7BA1-1C38-B6E7765EEF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037242"/>
              </p:ext>
            </p:extLst>
          </p:nvPr>
        </p:nvGraphicFramePr>
        <p:xfrm>
          <a:off x="4818939" y="3061082"/>
          <a:ext cx="185896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400" imgH="253800" progId="Equation.DSMT4">
                  <p:embed/>
                </p:oleObj>
              </mc:Choice>
              <mc:Fallback>
                <p:oleObj name="Equation" r:id="rId6" imgW="6984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0A52FB2-72AC-7BA1-1C38-B6E7765EEF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18939" y="3061082"/>
                        <a:ext cx="1858962" cy="67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245570A-5743-7E2D-D33B-54CFEDDDC1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123543"/>
              </p:ext>
            </p:extLst>
          </p:nvPr>
        </p:nvGraphicFramePr>
        <p:xfrm>
          <a:off x="6653430" y="3084129"/>
          <a:ext cx="1554162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253800" progId="Equation.DSMT4">
                  <p:embed/>
                </p:oleObj>
              </mc:Choice>
              <mc:Fallback>
                <p:oleObj name="Equation" r:id="rId8" imgW="58392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245570A-5743-7E2D-D33B-54CFEDDDC1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653430" y="3084129"/>
                        <a:ext cx="1554162" cy="677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F7F9A49-3D27-7EA9-996C-D8D020A6D2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159241"/>
              </p:ext>
            </p:extLst>
          </p:nvPr>
        </p:nvGraphicFramePr>
        <p:xfrm>
          <a:off x="8280617" y="3106518"/>
          <a:ext cx="135255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07960" imgH="253800" progId="Equation.DSMT4">
                  <p:embed/>
                </p:oleObj>
              </mc:Choice>
              <mc:Fallback>
                <p:oleObj name="Equation" r:id="rId10" imgW="5079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FF7F9A49-3D27-7EA9-996C-D8D020A6D2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280617" y="3106518"/>
                        <a:ext cx="1352550" cy="67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4CDDB57-F4B2-DA92-7F56-E05204C14E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753394"/>
              </p:ext>
            </p:extLst>
          </p:nvPr>
        </p:nvGraphicFramePr>
        <p:xfrm>
          <a:off x="9605139" y="3084128"/>
          <a:ext cx="811212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04560" imgH="253800" progId="Equation.DSMT4">
                  <p:embed/>
                </p:oleObj>
              </mc:Choice>
              <mc:Fallback>
                <p:oleObj name="Equation" r:id="rId12" imgW="3045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4CDDB57-F4B2-DA92-7F56-E05204C14E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605139" y="3084128"/>
                        <a:ext cx="811212" cy="67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936C783-9A3E-EA72-6373-A443BC8BFD73}"/>
              </a:ext>
            </a:extLst>
          </p:cNvPr>
          <p:cNvSpPr txBox="1">
            <a:spLocks/>
          </p:cNvSpPr>
          <p:nvPr/>
        </p:nvSpPr>
        <p:spPr>
          <a:xfrm>
            <a:off x="391510" y="2466868"/>
            <a:ext cx="10757338" cy="8434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Split the tens, hundreds… into a multiple of 3 or 9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89F6BC4-D370-B293-118C-C71435B828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342099"/>
              </p:ext>
            </p:extLst>
          </p:nvPr>
        </p:nvGraphicFramePr>
        <p:xfrm>
          <a:off x="1239281" y="3697071"/>
          <a:ext cx="1589534" cy="541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880" imgH="203040" progId="Equation.DSMT4">
                  <p:embed/>
                </p:oleObj>
              </mc:Choice>
              <mc:Fallback>
                <p:oleObj name="Equation" r:id="rId14" imgW="5968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89F6BC4-D370-B293-118C-C71435B828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39281" y="3697071"/>
                        <a:ext cx="1589534" cy="541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AC30CD5-6127-A843-200F-4981627F97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873614"/>
              </p:ext>
            </p:extLst>
          </p:nvPr>
        </p:nvGraphicFramePr>
        <p:xfrm>
          <a:off x="2992110" y="3725695"/>
          <a:ext cx="178435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253800" progId="Equation.DSMT4">
                  <p:embed/>
                </p:oleObj>
              </mc:Choice>
              <mc:Fallback>
                <p:oleObj name="Equation" r:id="rId16" imgW="88884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AC30CD5-6127-A843-200F-4981627F97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992110" y="3725695"/>
                        <a:ext cx="1784350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749BBC9-7474-8A23-6ACA-F2AB2F86E6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706096"/>
              </p:ext>
            </p:extLst>
          </p:nvPr>
        </p:nvGraphicFramePr>
        <p:xfrm>
          <a:off x="4954423" y="3725695"/>
          <a:ext cx="155575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0" imgH="253800" progId="Equation.DSMT4">
                  <p:embed/>
                </p:oleObj>
              </mc:Choice>
              <mc:Fallback>
                <p:oleObj name="Equation" r:id="rId18" imgW="77436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749BBC9-7474-8A23-6ACA-F2AB2F86E6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954423" y="3725695"/>
                        <a:ext cx="1555750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1310105-57FC-2283-6693-4A0164FC8C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885265"/>
              </p:ext>
            </p:extLst>
          </p:nvPr>
        </p:nvGraphicFramePr>
        <p:xfrm>
          <a:off x="6730672" y="3725695"/>
          <a:ext cx="1401763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98400" imgH="253800" progId="Equation.DSMT4">
                  <p:embed/>
                </p:oleObj>
              </mc:Choice>
              <mc:Fallback>
                <p:oleObj name="Equation" r:id="rId20" imgW="6984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1310105-57FC-2283-6693-4A0164FC8C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730672" y="3725695"/>
                        <a:ext cx="1401763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20D6F70-F2AD-55DC-67F8-66DC3E4D7F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574064"/>
              </p:ext>
            </p:extLst>
          </p:nvPr>
        </p:nvGraphicFramePr>
        <p:xfrm>
          <a:off x="8307387" y="3725695"/>
          <a:ext cx="124777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22080" imgH="253800" progId="Equation.DSMT4">
                  <p:embed/>
                </p:oleObj>
              </mc:Choice>
              <mc:Fallback>
                <p:oleObj name="Equation" r:id="rId22" imgW="6220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20D6F70-F2AD-55DC-67F8-66DC3E4D7F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307387" y="3725695"/>
                        <a:ext cx="1247775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BFF3AC4-5295-D7D8-728B-E913FEFA6D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145784"/>
              </p:ext>
            </p:extLst>
          </p:nvPr>
        </p:nvGraphicFramePr>
        <p:xfrm>
          <a:off x="9789779" y="3762481"/>
          <a:ext cx="2555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77480" progId="Equation.DSMT4">
                  <p:embed/>
                </p:oleObj>
              </mc:Choice>
              <mc:Fallback>
                <p:oleObj name="Equation" r:id="rId24" imgW="1267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BFF3AC4-5295-D7D8-728B-E913FEFA6D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789779" y="3762481"/>
                        <a:ext cx="255587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AE80411-2A55-6D40-517D-BDE7A56F0A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015546"/>
              </p:ext>
            </p:extLst>
          </p:nvPr>
        </p:nvGraphicFramePr>
        <p:xfrm>
          <a:off x="2286603" y="4264687"/>
          <a:ext cx="1965114" cy="541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000" imgH="253800" progId="Equation.DSMT4">
                  <p:embed/>
                </p:oleObj>
              </mc:Choice>
              <mc:Fallback>
                <p:oleObj name="Equation" r:id="rId26" imgW="9270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AE80411-2A55-6D40-517D-BDE7A56F0A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286603" y="4264687"/>
                        <a:ext cx="1965114" cy="541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46B14EF-15E6-5D24-5215-23F5D0C16E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075657"/>
              </p:ext>
            </p:extLst>
          </p:nvPr>
        </p:nvGraphicFramePr>
        <p:xfrm>
          <a:off x="4236601" y="4235516"/>
          <a:ext cx="1643062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74360" imgH="253800" progId="Equation.DSMT4">
                  <p:embed/>
                </p:oleObj>
              </mc:Choice>
              <mc:Fallback>
                <p:oleObj name="Equation" r:id="rId28" imgW="77436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46B14EF-15E6-5D24-5215-23F5D0C16E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236601" y="4235516"/>
                        <a:ext cx="1643062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FE43696-4DEB-505D-63CF-8D93204E14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227912"/>
              </p:ext>
            </p:extLst>
          </p:nvPr>
        </p:nvGraphicFramePr>
        <p:xfrm>
          <a:off x="5849334" y="4222472"/>
          <a:ext cx="148113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98400" imgH="253800" progId="Equation.DSMT4">
                  <p:embed/>
                </p:oleObj>
              </mc:Choice>
              <mc:Fallback>
                <p:oleObj name="Equation" r:id="rId30" imgW="69840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FE43696-4DEB-505D-63CF-8D93204E14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849334" y="4222472"/>
                        <a:ext cx="1481138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8807F75-90AD-7649-BDE6-DD407D24B0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270327"/>
              </p:ext>
            </p:extLst>
          </p:nvPr>
        </p:nvGraphicFramePr>
        <p:xfrm>
          <a:off x="7464097" y="4209882"/>
          <a:ext cx="131921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22080" imgH="253800" progId="Equation.DSMT4">
                  <p:embed/>
                </p:oleObj>
              </mc:Choice>
              <mc:Fallback>
                <p:oleObj name="Equation" r:id="rId32" imgW="62208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8807F75-90AD-7649-BDE6-DD407D24B0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464097" y="4209882"/>
                        <a:ext cx="1319213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3EE7F1F-FAA1-7085-D2FF-AC42CB53F4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169009"/>
              </p:ext>
            </p:extLst>
          </p:nvPr>
        </p:nvGraphicFramePr>
        <p:xfrm>
          <a:off x="8864375" y="4264687"/>
          <a:ext cx="4318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3040" imgH="177480" progId="Equation.DSMT4">
                  <p:embed/>
                </p:oleObj>
              </mc:Choice>
              <mc:Fallback>
                <p:oleObj name="Equation" r:id="rId34" imgW="20304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3EE7F1F-FAA1-7085-D2FF-AC42CB53F4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8864375" y="4264687"/>
                        <a:ext cx="431800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9B7A84E-5A64-C61D-926F-30464777A4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611363"/>
              </p:ext>
            </p:extLst>
          </p:nvPr>
        </p:nvGraphicFramePr>
        <p:xfrm>
          <a:off x="2286603" y="4858581"/>
          <a:ext cx="175101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25480" imgH="253800" progId="Equation.DSMT4">
                  <p:embed/>
                </p:oleObj>
              </mc:Choice>
              <mc:Fallback>
                <p:oleObj name="Equation" r:id="rId36" imgW="82548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9B7A84E-5A64-C61D-926F-30464777A4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2286603" y="4858581"/>
                        <a:ext cx="1751013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2BB8CED0-DC28-F361-7F4B-C5DB46A278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611099"/>
              </p:ext>
            </p:extLst>
          </p:nvPr>
        </p:nvGraphicFramePr>
        <p:xfrm>
          <a:off x="4037616" y="4829630"/>
          <a:ext cx="126523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96880" imgH="253800" progId="Equation.DSMT4">
                  <p:embed/>
                </p:oleObj>
              </mc:Choice>
              <mc:Fallback>
                <p:oleObj name="Equation" r:id="rId38" imgW="596880" imgH="2538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BB8CED0-DC28-F361-7F4B-C5DB46A278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4037616" y="4829630"/>
                        <a:ext cx="1265238" cy="541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FEFC6A6-5191-8928-6F8E-546F24B1B4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24152"/>
              </p:ext>
            </p:extLst>
          </p:nvPr>
        </p:nvGraphicFramePr>
        <p:xfrm>
          <a:off x="5312240" y="4829630"/>
          <a:ext cx="110331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20560" imgH="253800" progId="Equation.DSMT4">
                  <p:embed/>
                </p:oleObj>
              </mc:Choice>
              <mc:Fallback>
                <p:oleObj name="Equation" r:id="rId40" imgW="520560" imgH="2538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FEFC6A6-5191-8928-6F8E-546F24B1B4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5312240" y="4829630"/>
                        <a:ext cx="1103313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16D6AFA6-DC4D-9FA7-022F-7A8740F03C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471639"/>
              </p:ext>
            </p:extLst>
          </p:nvPr>
        </p:nvGraphicFramePr>
        <p:xfrm>
          <a:off x="6424939" y="4830000"/>
          <a:ext cx="942975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44240" imgH="253800" progId="Equation.DSMT4">
                  <p:embed/>
                </p:oleObj>
              </mc:Choice>
              <mc:Fallback>
                <p:oleObj name="Equation" r:id="rId42" imgW="44424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16D6AFA6-DC4D-9FA7-022F-7A8740F03C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6424939" y="4830000"/>
                        <a:ext cx="942975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0F78216-5F25-8976-6557-E36A2BE29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303886"/>
              </p:ext>
            </p:extLst>
          </p:nvPr>
        </p:nvGraphicFramePr>
        <p:xfrm>
          <a:off x="7397778" y="4909427"/>
          <a:ext cx="4857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28600" imgH="177480" progId="Equation.DSMT4">
                  <p:embed/>
                </p:oleObj>
              </mc:Choice>
              <mc:Fallback>
                <p:oleObj name="Equation" r:id="rId44" imgW="22860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10F78216-5F25-8976-6557-E36A2BE29D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7397778" y="4909427"/>
                        <a:ext cx="485775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1877BEA-D89A-90F0-B4E7-8425586F8D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9122"/>
              </p:ext>
            </p:extLst>
          </p:nvPr>
        </p:nvGraphicFramePr>
        <p:xfrm>
          <a:off x="7913417" y="4909427"/>
          <a:ext cx="5127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41200" imgH="164880" progId="Equation.DSMT4">
                  <p:embed/>
                </p:oleObj>
              </mc:Choice>
              <mc:Fallback>
                <p:oleObj name="Equation" r:id="rId46" imgW="241200" imgH="1648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81877BEA-D89A-90F0-B4E7-8425586F8D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7913417" y="4909427"/>
                        <a:ext cx="512762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6D90BB40-D337-2D79-4387-D84AA1090C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091057"/>
              </p:ext>
            </p:extLst>
          </p:nvPr>
        </p:nvGraphicFramePr>
        <p:xfrm>
          <a:off x="8449880" y="4887799"/>
          <a:ext cx="4857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28600" imgH="177480" progId="Equation.DSMT4">
                  <p:embed/>
                </p:oleObj>
              </mc:Choice>
              <mc:Fallback>
                <p:oleObj name="Equation" r:id="rId48" imgW="22860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6D90BB40-D337-2D79-4387-D84AA1090C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8449880" y="4887799"/>
                        <a:ext cx="4857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773D5908-A52E-458F-4918-82697F085A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489371"/>
              </p:ext>
            </p:extLst>
          </p:nvPr>
        </p:nvGraphicFramePr>
        <p:xfrm>
          <a:off x="8943529" y="4887799"/>
          <a:ext cx="7016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330120" imgH="177480" progId="Equation.DSMT4">
                  <p:embed/>
                </p:oleObj>
              </mc:Choice>
              <mc:Fallback>
                <p:oleObj name="Equation" r:id="rId50" imgW="33012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773D5908-A52E-458F-4918-82697F085A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8943529" y="4887799"/>
                        <a:ext cx="7016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ight Brace 30">
            <a:extLst>
              <a:ext uri="{FF2B5EF4-FFF2-40B4-BE49-F238E27FC236}">
                <a16:creationId xmlns:a16="http://schemas.microsoft.com/office/drawing/2014/main" id="{2F99B483-567C-7F60-76CE-56E224623F84}"/>
              </a:ext>
            </a:extLst>
          </p:cNvPr>
          <p:cNvSpPr/>
          <p:nvPr/>
        </p:nvSpPr>
        <p:spPr>
          <a:xfrm rot="5400000">
            <a:off x="4539792" y="3028818"/>
            <a:ext cx="541339" cy="4662635"/>
          </a:xfrm>
          <a:prstGeom prst="rightBrace">
            <a:avLst>
              <a:gd name="adj1" fmla="val 8722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29B3A3-F1A2-7A9C-0A65-750E7ACFC467}"/>
              </a:ext>
            </a:extLst>
          </p:cNvPr>
          <p:cNvSpPr txBox="1"/>
          <p:nvPr/>
        </p:nvSpPr>
        <p:spPr>
          <a:xfrm>
            <a:off x="2679072" y="5659385"/>
            <a:ext cx="3200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This part must be divisible by 3 and 9, b/c they are multiples of 9</a:t>
            </a:r>
          </a:p>
        </p:txBody>
      </p:sp>
      <p:sp>
        <p:nvSpPr>
          <p:cNvPr id="33" name="Right Brace 32">
            <a:extLst>
              <a:ext uri="{FF2B5EF4-FFF2-40B4-BE49-F238E27FC236}">
                <a16:creationId xmlns:a16="http://schemas.microsoft.com/office/drawing/2014/main" id="{696190C4-C148-07C2-3193-029C4211C077}"/>
              </a:ext>
            </a:extLst>
          </p:cNvPr>
          <p:cNvSpPr/>
          <p:nvPr/>
        </p:nvSpPr>
        <p:spPr>
          <a:xfrm rot="5400000">
            <a:off x="8246517" y="4181147"/>
            <a:ext cx="439078" cy="2421360"/>
          </a:xfrm>
          <a:prstGeom prst="rightBrace">
            <a:avLst>
              <a:gd name="adj1" fmla="val 8722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8F332EE-1F86-7998-0078-F6551C25A8A4}"/>
              </a:ext>
            </a:extLst>
          </p:cNvPr>
          <p:cNvSpPr txBox="1"/>
          <p:nvPr/>
        </p:nvSpPr>
        <p:spPr>
          <a:xfrm>
            <a:off x="6577094" y="5590209"/>
            <a:ext cx="4346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So if these single digits have a sum that is also divisible by 3 or 9, then the entire number will also be divisible </a:t>
            </a:r>
          </a:p>
        </p:txBody>
      </p:sp>
    </p:spTree>
    <p:extLst>
      <p:ext uri="{BB962C8B-B14F-4D97-AF65-F5344CB8AC3E}">
        <p14:creationId xmlns:p14="http://schemas.microsoft.com/office/powerpoint/2010/main" val="326890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31" grpId="0" animBg="1"/>
      <p:bldP spid="32" grpId="0"/>
      <p:bldP spid="33" grpId="0" animBg="1"/>
      <p:bldP spid="3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56059-286C-0F4B-0255-A0892CCE0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786" y="274638"/>
            <a:ext cx="10365828" cy="655528"/>
          </a:xfrm>
        </p:spPr>
        <p:txBody>
          <a:bodyPr>
            <a:normAutofit/>
          </a:bodyPr>
          <a:lstStyle/>
          <a:p>
            <a:r>
              <a:rPr lang="en-US" dirty="0"/>
              <a:t>Proving Divisibility for 4 or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4CE8C-82CC-C8C1-6737-E8E6CAF4B43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7352" y="1135117"/>
            <a:ext cx="11175124" cy="2293883"/>
          </a:xfrm>
        </p:spPr>
        <p:txBody>
          <a:bodyPr/>
          <a:lstStyle/>
          <a:p>
            <a:r>
              <a:rPr lang="en-US" dirty="0"/>
              <a:t>Suppose you have a 6 digit number 821, 543</a:t>
            </a:r>
          </a:p>
        </p:txBody>
      </p:sp>
    </p:spTree>
    <p:extLst>
      <p:ext uri="{BB962C8B-B14F-4D97-AF65-F5344CB8AC3E}">
        <p14:creationId xmlns:p14="http://schemas.microsoft.com/office/powerpoint/2010/main" val="55313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226" y="148514"/>
            <a:ext cx="9787759" cy="746442"/>
          </a:xfrm>
        </p:spPr>
        <p:txBody>
          <a:bodyPr>
            <a:normAutofit/>
          </a:bodyPr>
          <a:lstStyle/>
          <a:p>
            <a:r>
              <a:rPr lang="en-CA" dirty="0"/>
              <a:t>II) Divisibility Rules:  THE EASY ones…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6406" y="992124"/>
            <a:ext cx="10126717" cy="4873752"/>
          </a:xfrm>
        </p:spPr>
        <p:txBody>
          <a:bodyPr>
            <a:normAutofit lnSpcReduction="10000"/>
          </a:bodyPr>
          <a:lstStyle/>
          <a:p>
            <a:r>
              <a:rPr lang="en-CA" dirty="0"/>
              <a:t>The divisibility rules for 2, 5, and 10 are the easiest!!</a:t>
            </a:r>
            <a:br>
              <a:rPr lang="en-CA" dirty="0"/>
            </a:br>
            <a:endParaRPr lang="en-CA" dirty="0"/>
          </a:p>
          <a:p>
            <a:r>
              <a:rPr lang="en-CA" dirty="0"/>
              <a:t>TWO:   Every EVEN number is divisible by 2  </a:t>
            </a:r>
          </a:p>
          <a:p>
            <a:pPr lvl="1">
              <a:buNone/>
            </a:pPr>
            <a:r>
              <a:rPr lang="en-CA" dirty="0"/>
              <a:t>	{    </a:t>
            </a:r>
            <a:r>
              <a:rPr lang="en-CA" sz="3200" dirty="0">
                <a:solidFill>
                  <a:srgbClr val="FF0000"/>
                </a:solidFill>
              </a:rPr>
              <a:t>2 </a:t>
            </a:r>
            <a:r>
              <a:rPr lang="en-CA" dirty="0"/>
              <a:t>   :    2,   4,    6,    8,    10,    12,    14,    16 }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FIVE: Any number with a Units digit of 5 or 0 is divisible by 5</a:t>
            </a:r>
          </a:p>
          <a:p>
            <a:pPr lvl="1"/>
            <a:r>
              <a:rPr lang="en-CA" dirty="0"/>
              <a:t> {    </a:t>
            </a:r>
            <a:r>
              <a:rPr lang="en-CA" sz="3200" dirty="0">
                <a:solidFill>
                  <a:srgbClr val="FF0000"/>
                </a:solidFill>
              </a:rPr>
              <a:t>5 </a:t>
            </a:r>
            <a:r>
              <a:rPr lang="en-CA" dirty="0"/>
              <a:t>   :   5,   10,    15,    20,    25,    30,    35,    40 }</a:t>
            </a:r>
            <a:br>
              <a:rPr lang="en-CA" dirty="0"/>
            </a:br>
            <a:endParaRPr lang="en-CA" dirty="0"/>
          </a:p>
          <a:p>
            <a:r>
              <a:rPr lang="en-CA" dirty="0"/>
              <a:t>TEN:  A number with a Units digit of “0” is divisible by 10</a:t>
            </a:r>
          </a:p>
          <a:p>
            <a:pPr lvl="1"/>
            <a:r>
              <a:rPr lang="en-CA" dirty="0" err="1"/>
              <a:t>Ie</a:t>
            </a:r>
            <a:r>
              <a:rPr lang="en-CA" dirty="0"/>
              <a:t>: all numbers divisible by 10 must end with zero!</a:t>
            </a:r>
          </a:p>
          <a:p>
            <a:pPr lvl="1">
              <a:buNone/>
            </a:pPr>
            <a:r>
              <a:rPr lang="en-CA" dirty="0"/>
              <a:t>	 {   </a:t>
            </a:r>
            <a:r>
              <a:rPr lang="en-CA" sz="3200" dirty="0">
                <a:solidFill>
                  <a:srgbClr val="FF0000"/>
                </a:solidFill>
              </a:rPr>
              <a:t>10</a:t>
            </a:r>
            <a:r>
              <a:rPr lang="en-CA" dirty="0"/>
              <a:t>    :   10,   20,    30,    40,    50,    60,    70,    80 }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7DCFD-F2C6-7E63-D419-9A01E5E51AA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8296" y="220718"/>
            <a:ext cx="11112063" cy="161596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Given that “A” and “B” are positive single digit integers from 0 to 9, then how many of the following are: 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Divisible by 2		ii) Divisible by 5		iii) Divisible by 10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315B2E6-F6B6-C6DC-F904-366C3565F7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559916"/>
              </p:ext>
            </p:extLst>
          </p:nvPr>
        </p:nvGraphicFramePr>
        <p:xfrm>
          <a:off x="262868" y="1987769"/>
          <a:ext cx="2122488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203040" progId="Equation.DSMT4">
                  <p:embed/>
                </p:oleObj>
              </mc:Choice>
              <mc:Fallback>
                <p:oleObj name="Equation" r:id="rId2" imgW="5968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315B2E6-F6B6-C6DC-F904-366C3565F7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2868" y="1987769"/>
                        <a:ext cx="2122488" cy="72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659A6F6-2D46-A044-394B-8C2CEEFE82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564824"/>
              </p:ext>
            </p:extLst>
          </p:nvPr>
        </p:nvGraphicFramePr>
        <p:xfrm>
          <a:off x="3343275" y="1987768"/>
          <a:ext cx="275272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203040" progId="Equation.DSMT4">
                  <p:embed/>
                </p:oleObj>
              </mc:Choice>
              <mc:Fallback>
                <p:oleObj name="Equation" r:id="rId4" imgW="77436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659A6F6-2D46-A044-394B-8C2CEEFE82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43275" y="1987768"/>
                        <a:ext cx="2752725" cy="72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6B7C850-9DE6-FAC2-F55B-6021C600D2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319621"/>
              </p:ext>
            </p:extLst>
          </p:nvPr>
        </p:nvGraphicFramePr>
        <p:xfrm>
          <a:off x="7112447" y="1987550"/>
          <a:ext cx="2617788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03040" progId="Equation.DSMT4">
                  <p:embed/>
                </p:oleObj>
              </mc:Choice>
              <mc:Fallback>
                <p:oleObj name="Equation" r:id="rId6" imgW="7365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6B7C850-9DE6-FAC2-F55B-6021C600D2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12447" y="1987550"/>
                        <a:ext cx="2617788" cy="72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5636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14588-F377-A257-B788-C195090BC3D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0054" y="268013"/>
            <a:ext cx="11348545" cy="59987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Indicate whether if the following statements are true OR false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a) If a number is divisible by 10 then it must be divisible by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b) When checking for divisibility of 2, 5, or 10, only the Units digit is important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c) If a number is divisible by 5 then it must be divisible by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d) If a number is divisible by 10 then it must be divisible by 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e) If a number is even and also divisible by 5, then it must be divisible by 10</a:t>
            </a:r>
          </a:p>
        </p:txBody>
      </p:sp>
    </p:spTree>
    <p:extLst>
      <p:ext uri="{BB962C8B-B14F-4D97-AF65-F5344CB8AC3E}">
        <p14:creationId xmlns:p14="http://schemas.microsoft.com/office/powerpoint/2010/main" val="412055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45" y="274638"/>
            <a:ext cx="8920655" cy="582594"/>
          </a:xfrm>
        </p:spPr>
        <p:txBody>
          <a:bodyPr/>
          <a:lstStyle/>
          <a:p>
            <a:r>
              <a:rPr lang="en-CA" dirty="0"/>
              <a:t>iii) Divisibility RULE for 3: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7428" y="961697"/>
            <a:ext cx="11098923" cy="2848303"/>
          </a:xfrm>
        </p:spPr>
        <p:txBody>
          <a:bodyPr>
            <a:normAutofit lnSpcReduction="10000"/>
          </a:bodyPr>
          <a:lstStyle/>
          <a:p>
            <a:r>
              <a:rPr lang="en-CA" dirty="0"/>
              <a:t>The divisibility RULE for 3 and 9 are similar, you just need to ADD all the digits to check</a:t>
            </a:r>
          </a:p>
          <a:p>
            <a:r>
              <a:rPr lang="en-CA" dirty="0"/>
              <a:t>RULE for THREE:  First take the sum of all the digits in the number.  If the sum is divisible by 3, then the original number itself will also be divisible by 3</a:t>
            </a:r>
          </a:p>
          <a:p>
            <a:pPr lvl="1">
              <a:buNone/>
            </a:pPr>
            <a:r>
              <a:rPr lang="en-CA" dirty="0"/>
              <a:t>Ex: Which of the following numbers are divisible by 3?  </a:t>
            </a:r>
          </a:p>
          <a:p>
            <a:pPr lvl="1">
              <a:buNone/>
            </a:pPr>
            <a:r>
              <a:rPr lang="en-CA" dirty="0" err="1"/>
              <a:t>i</a:t>
            </a:r>
            <a:r>
              <a:rPr lang="en-CA" dirty="0"/>
              <a:t>)  </a:t>
            </a:r>
            <a:r>
              <a:rPr lang="en-CA" sz="2600" dirty="0"/>
              <a:t>1,220,001,141    ii) 509,203		iii) 1,209,709</a:t>
            </a:r>
            <a:endParaRPr lang="en-CA" dirty="0"/>
          </a:p>
          <a:p>
            <a:pPr lvl="1">
              <a:buNone/>
            </a:pPr>
            <a:endParaRPr lang="en-CA" dirty="0"/>
          </a:p>
          <a:p>
            <a:pPr lvl="1"/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077658"/>
              </p:ext>
            </p:extLst>
          </p:nvPr>
        </p:nvGraphicFramePr>
        <p:xfrm>
          <a:off x="4273608" y="4370661"/>
          <a:ext cx="673808" cy="583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440" imgH="164880" progId="Equation.DSMT4">
                  <p:embed/>
                </p:oleObj>
              </mc:Choice>
              <mc:Fallback>
                <p:oleObj name="Equation" r:id="rId3" imgW="190440" imgH="1648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608" y="4370661"/>
                        <a:ext cx="673808" cy="5831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743577"/>
              </p:ext>
            </p:extLst>
          </p:nvPr>
        </p:nvGraphicFramePr>
        <p:xfrm>
          <a:off x="714488" y="4441384"/>
          <a:ext cx="3559120" cy="382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36480" imgH="164880" progId="Equation.DSMT4">
                  <p:embed/>
                </p:oleObj>
              </mc:Choice>
              <mc:Fallback>
                <p:oleObj name="Equation" r:id="rId5" imgW="1536480" imgH="16488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488" y="4441384"/>
                        <a:ext cx="3559120" cy="3826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15331" y="3981450"/>
            <a:ext cx="540404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First take the digits from the number and</a:t>
            </a:r>
          </a:p>
          <a:p>
            <a:r>
              <a:rPr lang="en-CA" sz="2100" dirty="0">
                <a:solidFill>
                  <a:srgbClr val="FF0000"/>
                </a:solidFill>
              </a:rPr>
              <a:t>ADD them UP [ignore the zeroes]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7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845A2B-049B-0B8C-0405-8C38473284A5}"/>
              </a:ext>
            </a:extLst>
          </p:cNvPr>
          <p:cNvSpPr txBox="1"/>
          <p:nvPr/>
        </p:nvSpPr>
        <p:spPr>
          <a:xfrm>
            <a:off x="6415331" y="4835049"/>
            <a:ext cx="551946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sum of the digits is 12, so the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number 1,220,001,141 is also divisible by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338884-70A2-A376-E079-87383BA3018E}"/>
              </a:ext>
            </a:extLst>
          </p:cNvPr>
          <p:cNvSpPr txBox="1"/>
          <p:nvPr/>
        </p:nvSpPr>
        <p:spPr>
          <a:xfrm>
            <a:off x="1652151" y="3565952"/>
            <a:ext cx="84189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YES!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B26AC7F-1250-20BB-17A5-C247524223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648884"/>
              </p:ext>
            </p:extLst>
          </p:nvPr>
        </p:nvGraphicFramePr>
        <p:xfrm>
          <a:off x="4273550" y="5081588"/>
          <a:ext cx="6731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77480" progId="Equation.DSMT4">
                  <p:embed/>
                </p:oleObj>
              </mc:Choice>
              <mc:Fallback>
                <p:oleObj name="Equation" r:id="rId8" imgW="1904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B26AC7F-1250-20BB-17A5-C247524223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50" y="5081588"/>
                        <a:ext cx="673100" cy="627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2F980792-2621-8791-D962-2FBFB0E26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964770"/>
              </p:ext>
            </p:extLst>
          </p:nvPr>
        </p:nvGraphicFramePr>
        <p:xfrm>
          <a:off x="2098733" y="5207322"/>
          <a:ext cx="21748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177480" progId="Equation.DSMT4">
                  <p:embed/>
                </p:oleObj>
              </mc:Choice>
              <mc:Fallback>
                <p:oleObj name="Equation" r:id="rId10" imgW="939600" imgH="17748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2F980792-2621-8791-D962-2FBFB0E26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733" y="5207322"/>
                        <a:ext cx="2174875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5793955-B1B6-2DD2-E6BC-72C6D1E1C2E2}"/>
              </a:ext>
            </a:extLst>
          </p:cNvPr>
          <p:cNvSpPr txBox="1"/>
          <p:nvPr/>
        </p:nvSpPr>
        <p:spPr>
          <a:xfrm>
            <a:off x="4273550" y="3565952"/>
            <a:ext cx="71365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NO!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734C574-5ACC-0F5F-85ED-1E08522860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957702"/>
              </p:ext>
            </p:extLst>
          </p:nvPr>
        </p:nvGraphicFramePr>
        <p:xfrm>
          <a:off x="4251325" y="5880100"/>
          <a:ext cx="719138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734C574-5ACC-0F5F-85ED-1E08522860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5" y="5880100"/>
                        <a:ext cx="719138" cy="627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9B10E554-C63C-7513-EC01-72E94D9F89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242035"/>
              </p:ext>
            </p:extLst>
          </p:nvPr>
        </p:nvGraphicFramePr>
        <p:xfrm>
          <a:off x="1652151" y="6001505"/>
          <a:ext cx="26733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177480" progId="Equation.DSMT4">
                  <p:embed/>
                </p:oleObj>
              </mc:Choice>
              <mc:Fallback>
                <p:oleObj name="Equation" r:id="rId14" imgW="1155600" imgH="17748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9B10E554-C63C-7513-EC01-72E94D9F89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151" y="6001505"/>
                        <a:ext cx="2673350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9E682A8-2EBA-5821-5813-50DFA570B4D2}"/>
              </a:ext>
            </a:extLst>
          </p:cNvPr>
          <p:cNvSpPr txBox="1"/>
          <p:nvPr/>
        </p:nvSpPr>
        <p:spPr>
          <a:xfrm>
            <a:off x="7731125" y="3565952"/>
            <a:ext cx="71365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NO!</a:t>
            </a:r>
          </a:p>
        </p:txBody>
      </p:sp>
    </p:spTree>
    <p:extLst>
      <p:ext uri="{BB962C8B-B14F-4D97-AF65-F5344CB8AC3E}">
        <p14:creationId xmlns:p14="http://schemas.microsoft.com/office/powerpoint/2010/main" val="47292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11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45" y="274638"/>
            <a:ext cx="8920655" cy="582594"/>
          </a:xfrm>
        </p:spPr>
        <p:txBody>
          <a:bodyPr/>
          <a:lstStyle/>
          <a:p>
            <a:r>
              <a:rPr lang="en-CA" dirty="0"/>
              <a:t>iii) Divisibility RULE </a:t>
            </a:r>
            <a:r>
              <a:rPr lang="en-CA"/>
              <a:t>for 9: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7428" y="961697"/>
            <a:ext cx="11098923" cy="2848303"/>
          </a:xfrm>
        </p:spPr>
        <p:txBody>
          <a:bodyPr>
            <a:normAutofit/>
          </a:bodyPr>
          <a:lstStyle/>
          <a:p>
            <a:r>
              <a:rPr lang="en-CA" dirty="0"/>
              <a:t>RULE for NINE:  Take the sum of all the digits in the number.  If the sum is divisible by 9, then the original number itself will also be divisible by 9</a:t>
            </a:r>
          </a:p>
          <a:p>
            <a:pPr lvl="1">
              <a:buNone/>
            </a:pPr>
            <a:r>
              <a:rPr lang="en-CA" dirty="0"/>
              <a:t>Ex: Which of the following numbers are divisible by 9?  </a:t>
            </a:r>
          </a:p>
          <a:p>
            <a:pPr lvl="1">
              <a:buNone/>
            </a:pPr>
            <a:r>
              <a:rPr lang="en-CA" dirty="0" err="1"/>
              <a:t>i</a:t>
            </a:r>
            <a:r>
              <a:rPr lang="en-CA" dirty="0"/>
              <a:t>)  </a:t>
            </a:r>
            <a:r>
              <a:rPr lang="en-CA" sz="2600" dirty="0"/>
              <a:t>5,660,262    ii) 409,503		iii) 4,309,719</a:t>
            </a:r>
            <a:endParaRPr lang="en-CA" dirty="0"/>
          </a:p>
          <a:p>
            <a:pPr lvl="1">
              <a:buNone/>
            </a:pPr>
            <a:endParaRPr lang="en-CA" dirty="0"/>
          </a:p>
          <a:p>
            <a:pPr lvl="1"/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581876"/>
              </p:ext>
            </p:extLst>
          </p:nvPr>
        </p:nvGraphicFramePr>
        <p:xfrm>
          <a:off x="4142389" y="3615064"/>
          <a:ext cx="7620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5640" imgH="177480" progId="Equation.DSMT4">
                  <p:embed/>
                </p:oleObj>
              </mc:Choice>
              <mc:Fallback>
                <p:oleObj name="Equation" r:id="rId3" imgW="21564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2389" y="3615064"/>
                        <a:ext cx="762000" cy="627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009823"/>
              </p:ext>
            </p:extLst>
          </p:nvPr>
        </p:nvGraphicFramePr>
        <p:xfrm>
          <a:off x="775302" y="3694439"/>
          <a:ext cx="32639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09400" imgH="177480" progId="Equation.DSMT4">
                  <p:embed/>
                </p:oleObj>
              </mc:Choice>
              <mc:Fallback>
                <p:oleObj name="Equation" r:id="rId5" imgW="1409400" imgH="17748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02" y="3694439"/>
                        <a:ext cx="3263900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15331" y="3981450"/>
            <a:ext cx="540404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First take the digits from the number and</a:t>
            </a:r>
          </a:p>
          <a:p>
            <a:r>
              <a:rPr lang="en-CA" sz="2100" dirty="0">
                <a:solidFill>
                  <a:srgbClr val="FF0000"/>
                </a:solidFill>
              </a:rPr>
              <a:t>ADD them UP [ignore the zeroes]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7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845A2B-049B-0B8C-0405-8C38473284A5}"/>
              </a:ext>
            </a:extLst>
          </p:cNvPr>
          <p:cNvSpPr txBox="1"/>
          <p:nvPr/>
        </p:nvSpPr>
        <p:spPr>
          <a:xfrm>
            <a:off x="6415331" y="4835049"/>
            <a:ext cx="551946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sum of the digits is 12, so the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number 1,220,001,141 is also divisible by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338884-70A2-A376-E079-87383BA3018E}"/>
              </a:ext>
            </a:extLst>
          </p:cNvPr>
          <p:cNvSpPr txBox="1"/>
          <p:nvPr/>
        </p:nvSpPr>
        <p:spPr>
          <a:xfrm>
            <a:off x="1538688" y="2850057"/>
            <a:ext cx="84189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YES!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B26AC7F-1250-20BB-17A5-C247524223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824924"/>
              </p:ext>
            </p:extLst>
          </p:nvPr>
        </p:nvGraphicFramePr>
        <p:xfrm>
          <a:off x="4164614" y="4370714"/>
          <a:ext cx="719138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B26AC7F-1250-20BB-17A5-C247524223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614" y="4370714"/>
                        <a:ext cx="719138" cy="582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2F980792-2621-8791-D962-2FBFB0E26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879952"/>
              </p:ext>
            </p:extLst>
          </p:nvPr>
        </p:nvGraphicFramePr>
        <p:xfrm>
          <a:off x="2012022" y="4474223"/>
          <a:ext cx="21748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177480" progId="Equation.DSMT4">
                  <p:embed/>
                </p:oleObj>
              </mc:Choice>
              <mc:Fallback>
                <p:oleObj name="Equation" r:id="rId10" imgW="939600" imgH="17748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2F980792-2621-8791-D962-2FBFB0E26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022" y="4474223"/>
                        <a:ext cx="2174875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5793955-B1B6-2DD2-E6BC-72C6D1E1C2E2}"/>
              </a:ext>
            </a:extLst>
          </p:cNvPr>
          <p:cNvSpPr txBox="1"/>
          <p:nvPr/>
        </p:nvSpPr>
        <p:spPr>
          <a:xfrm>
            <a:off x="3611844" y="2850823"/>
            <a:ext cx="71365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NO!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734C574-5ACC-0F5F-85ED-1E08522860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038315"/>
              </p:ext>
            </p:extLst>
          </p:nvPr>
        </p:nvGraphicFramePr>
        <p:xfrm>
          <a:off x="4164614" y="5147001"/>
          <a:ext cx="719138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734C574-5ACC-0F5F-85ED-1E08522860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614" y="5147001"/>
                        <a:ext cx="719138" cy="627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9B10E554-C63C-7513-EC01-72E94D9F89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990645"/>
              </p:ext>
            </p:extLst>
          </p:nvPr>
        </p:nvGraphicFramePr>
        <p:xfrm>
          <a:off x="1011897" y="5254157"/>
          <a:ext cx="3175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177480" progId="Equation.DSMT4">
                  <p:embed/>
                </p:oleObj>
              </mc:Choice>
              <mc:Fallback>
                <p:oleObj name="Equation" r:id="rId14" imgW="1371600" imgH="17748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9B10E554-C63C-7513-EC01-72E94D9F89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897" y="5254157"/>
                        <a:ext cx="3175000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9E682A8-2EBA-5821-5813-50DFA570B4D2}"/>
              </a:ext>
            </a:extLst>
          </p:cNvPr>
          <p:cNvSpPr txBox="1"/>
          <p:nvPr/>
        </p:nvSpPr>
        <p:spPr>
          <a:xfrm>
            <a:off x="6795440" y="2850057"/>
            <a:ext cx="71365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NO!</a:t>
            </a:r>
          </a:p>
        </p:txBody>
      </p:sp>
    </p:spTree>
    <p:extLst>
      <p:ext uri="{BB962C8B-B14F-4D97-AF65-F5344CB8AC3E}">
        <p14:creationId xmlns:p14="http://schemas.microsoft.com/office/powerpoint/2010/main" val="80272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Ex: Given that the number is divisible by 9, what is the value of 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romanLcParenR"/>
            </a:pPr>
            <a:r>
              <a:rPr lang="en-CA"/>
              <a:t>512A53</a:t>
            </a:r>
          </a:p>
          <a:p>
            <a:pPr marL="514350" indent="-514350">
              <a:buAutoNum type="romanLcParenR"/>
            </a:pPr>
            <a:endParaRPr lang="en-CA"/>
          </a:p>
          <a:p>
            <a:pPr marL="514350" indent="-514350">
              <a:buAutoNum type="romanLcParenR"/>
            </a:pPr>
            <a:endParaRPr lang="en-CA"/>
          </a:p>
          <a:p>
            <a:pPr marL="514350" indent="-514350">
              <a:buFont typeface="Wingdings"/>
              <a:buAutoNum type="romanLcParenR"/>
            </a:pPr>
            <a:r>
              <a:rPr lang="en-CA"/>
              <a:t>125AA701</a:t>
            </a:r>
          </a:p>
          <a:p>
            <a:pPr marL="514350" indent="-514350">
              <a:buAutoNum type="romanLcParenR"/>
            </a:pPr>
            <a:endParaRPr lang="en-CA"/>
          </a:p>
          <a:p>
            <a:pPr marL="514350" indent="-514350">
              <a:buAutoNum type="romanLcParenR"/>
            </a:pPr>
            <a:endParaRPr lang="en-CA"/>
          </a:p>
          <a:p>
            <a:pPr marL="514350" indent="-514350">
              <a:buFont typeface="Wingdings"/>
              <a:buAutoNum type="romanLcParenR"/>
            </a:pPr>
            <a:r>
              <a:rPr lang="en-CA"/>
              <a:t>10AAA0A</a:t>
            </a:r>
          </a:p>
          <a:p>
            <a:pPr marL="514350" indent="-514350">
              <a:buNone/>
            </a:pPr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45" y="274638"/>
            <a:ext cx="8920655" cy="582594"/>
          </a:xfrm>
        </p:spPr>
        <p:txBody>
          <a:bodyPr/>
          <a:lstStyle/>
          <a:p>
            <a:r>
              <a:rPr lang="en-CA" dirty="0"/>
              <a:t>iii) Divisibility RULE for 4 and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6481" y="936944"/>
            <a:ext cx="11639462" cy="3062764"/>
          </a:xfrm>
        </p:spPr>
        <p:txBody>
          <a:bodyPr/>
          <a:lstStyle/>
          <a:p>
            <a:r>
              <a:rPr lang="en-CA" dirty="0"/>
              <a:t>RULE for “4”:  Take the last two digits of the number (TENS and ONES digit).  If these two values create a two digit number that is divisible by 4, then the original number is also divisible by 4. </a:t>
            </a:r>
          </a:p>
          <a:p>
            <a:r>
              <a:rPr lang="en-CA" dirty="0" err="1"/>
              <a:t>ie</a:t>
            </a:r>
            <a:r>
              <a:rPr lang="en-CA" dirty="0"/>
              <a:t>:  Check if   1227824  is divisible by 4</a:t>
            </a:r>
          </a:p>
          <a:p>
            <a:pPr lvl="1"/>
            <a:endParaRPr lang="en-CA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190767"/>
              </p:ext>
            </p:extLst>
          </p:nvPr>
        </p:nvGraphicFramePr>
        <p:xfrm>
          <a:off x="252993" y="2718828"/>
          <a:ext cx="2315496" cy="672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400" imgH="203040" progId="Equation.DSMT4">
                  <p:embed/>
                </p:oleObj>
              </mc:Choice>
              <mc:Fallback>
                <p:oleObj name="Equation" r:id="rId3" imgW="698400" imgH="20304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993" y="2718828"/>
                        <a:ext cx="2315496" cy="6720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>
          <a:xfrm>
            <a:off x="1879851" y="2677849"/>
            <a:ext cx="699145" cy="6329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2734030" y="2626521"/>
            <a:ext cx="651171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All the digits except that last two are ignored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5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16869C-58F4-A791-32CB-7942E494D54E}"/>
              </a:ext>
            </a:extLst>
          </p:cNvPr>
          <p:cNvSpPr txBox="1"/>
          <p:nvPr/>
        </p:nvSpPr>
        <p:spPr>
          <a:xfrm>
            <a:off x="2734030" y="3055552"/>
            <a:ext cx="90394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The last two digits create the number 24, which is divisible by 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141BB8-E75C-7D3F-CA84-E5A6F091A5AC}"/>
              </a:ext>
            </a:extLst>
          </p:cNvPr>
          <p:cNvSpPr txBox="1"/>
          <p:nvPr/>
        </p:nvSpPr>
        <p:spPr>
          <a:xfrm>
            <a:off x="2734030" y="3448561"/>
            <a:ext cx="642236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>
                <a:solidFill>
                  <a:srgbClr val="FF0000"/>
                </a:solidFill>
              </a:rPr>
              <a:t>Which means 1227824 is also divisible by 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8F278E-E363-DD20-AB89-8F9B0E885EE8}"/>
              </a:ext>
            </a:extLst>
          </p:cNvPr>
          <p:cNvSpPr txBox="1"/>
          <p:nvPr/>
        </p:nvSpPr>
        <p:spPr>
          <a:xfrm>
            <a:off x="316057" y="3974851"/>
            <a:ext cx="98999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Q: Which of the following numbers are divisible by 4?</a:t>
            </a:r>
          </a:p>
          <a:p>
            <a:r>
              <a:rPr lang="en-US" sz="2300" dirty="0" err="1"/>
              <a:t>i</a:t>
            </a:r>
            <a:r>
              <a:rPr lang="en-US" sz="2300" dirty="0"/>
              <a:t>) 2,094,232 		ii)  3,259,014			iii) 2,414,324,320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5" grpId="0"/>
      <p:bldP spid="7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3a1cf56a5a4a9275d2ee6fb5b81e67f6ee1e015"/>
  <p:tag name="ISPRING_SCORM_PASSING_SCORE" val="100.0000000000"/>
  <p:tag name="GENSWF_OUTPUT_FILE_NAME" val="m8hc13"/>
  <p:tag name="ISPRING_RESOURCE_PATHS_HASH_2" val="7ce77d1b2973d63cafece020a5c8d07dd74ba7c"/>
  <p:tag name="ISPRING_ULTRA_SCORM_COURSE_ID" val="7719FE9C-C0F1-4B49-83B0-41BBA6442087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h"/>
  <p:tag name="ISPRING_PRESENTATION_TITLE" val="Lesson 1.3 Dividing with Divisibility Rules"/>
  <p:tag name="ISPRING_RESOURCE_PATHS_HASH_PRESENTER" val="3525dc5753156bf1dfbc8573436edacacdbf1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B92595FEE21D4BB20D25D83177A0D3" ma:contentTypeVersion="6" ma:contentTypeDescription="Create a new document." ma:contentTypeScope="" ma:versionID="f431095402210d76c3756f8723054ccf">
  <xsd:schema xmlns:xsd="http://www.w3.org/2001/XMLSchema" xmlns:xs="http://www.w3.org/2001/XMLSchema" xmlns:p="http://schemas.microsoft.com/office/2006/metadata/properties" xmlns:ns2="32f83c35-962a-487e-a857-ee5bc963fd40" xmlns:ns3="25f95b4e-285a-4250-b80b-0c3fa95b165c" targetNamespace="http://schemas.microsoft.com/office/2006/metadata/properties" ma:root="true" ma:fieldsID="8688cc71a977e832144f9e07cb27ca46" ns2:_="" ns3:_="">
    <xsd:import namespace="32f83c35-962a-487e-a857-ee5bc963fd40"/>
    <xsd:import namespace="25f95b4e-285a-4250-b80b-0c3fa95b16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83c35-962a-487e-a857-ee5bc963f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95b4e-285a-4250-b80b-0c3fa95b16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7C7B11-8A02-4725-91EC-8F8C7633D1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6AFB48-2822-4A9C-B0F6-BEBA842E3923}">
  <ds:schemaRefs>
    <ds:schemaRef ds:uri="http://schemas.microsoft.com/office/2006/metadata/properties"/>
    <ds:schemaRef ds:uri="32f83c35-962a-487e-a857-ee5bc963fd40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25f95b4e-285a-4250-b80b-0c3fa95b165c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26357D9-FF76-4E55-AFD2-CF388E7EBB83}">
  <ds:schemaRefs>
    <ds:schemaRef ds:uri="25f95b4e-285a-4250-b80b-0c3fa95b165c"/>
    <ds:schemaRef ds:uri="32f83c35-962a-487e-a857-ee5bc963fd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430</TotalTime>
  <Words>2046</Words>
  <Application>Microsoft Office PowerPoint</Application>
  <PresentationFormat>Widescreen</PresentationFormat>
  <Paragraphs>173</Paragraphs>
  <Slides>22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Lesson 5 Division with Divisibility Rules </vt:lpstr>
      <vt:lpstr>I) What is Divisibility:</vt:lpstr>
      <vt:lpstr>II) Divisibility Rules:  THE EASY ones…</vt:lpstr>
      <vt:lpstr>PowerPoint Presentation</vt:lpstr>
      <vt:lpstr>PowerPoint Presentation</vt:lpstr>
      <vt:lpstr>iii) Divisibility RULE for 3:</vt:lpstr>
      <vt:lpstr>iii) Divisibility RULE for 9:</vt:lpstr>
      <vt:lpstr>Ex: Given that the number is divisible by 9, what is the value of A?</vt:lpstr>
      <vt:lpstr>iii) Divisibility RULE for 4 and 8</vt:lpstr>
      <vt:lpstr>PowerPoint Presentation</vt:lpstr>
      <vt:lpstr>PowerPoint Presentation</vt:lpstr>
      <vt:lpstr>PowerPoint Presentation</vt:lpstr>
      <vt:lpstr>Divisible RULE for 11</vt:lpstr>
      <vt:lpstr>PowerPoint Presentation</vt:lpstr>
      <vt:lpstr>PowerPoint Presentation</vt:lpstr>
      <vt:lpstr>Divisibility for Composite Numbers: 6, 12, 14….</vt:lpstr>
      <vt:lpstr>Divisible by 7</vt:lpstr>
      <vt:lpstr>Divisible by 13</vt:lpstr>
      <vt:lpstr>Ex: Take the numbers 0,1,1,1, 2, 3, 5, 5, and form a 8 digit number that will be divisible by all numbers from 2 to 15.  </vt:lpstr>
      <vt:lpstr>How to Prove Divisibility RULES:</vt:lpstr>
      <vt:lpstr>Proving the Divisibility for 3 or 9</vt:lpstr>
      <vt:lpstr>Proving Divisibility for 4 or 8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1.3 Dividing with Divisibility Rules</dc:title>
  <dc:creator>Danny Young</dc:creator>
  <cp:lastModifiedBy>Danny Young</cp:lastModifiedBy>
  <cp:revision>3</cp:revision>
  <dcterms:created xsi:type="dcterms:W3CDTF">2008-06-09T04:53:51Z</dcterms:created>
  <dcterms:modified xsi:type="dcterms:W3CDTF">2025-09-17T16:10:30Z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0x010100CCB92595FEE21D4BB20D25D83177A0D3</vt:lpwstr>
  </property>
</Properties>
</file>